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5"/>
  </p:sldMasterIdLst>
  <p:notesMasterIdLst>
    <p:notesMasterId r:id="rId32"/>
  </p:notesMasterIdLst>
  <p:handoutMasterIdLst>
    <p:handoutMasterId r:id="rId33"/>
  </p:handoutMasterIdLst>
  <p:sldIdLst>
    <p:sldId id="300" r:id="rId6"/>
    <p:sldId id="315" r:id="rId7"/>
    <p:sldId id="316" r:id="rId8"/>
    <p:sldId id="317" r:id="rId9"/>
    <p:sldId id="319" r:id="rId10"/>
    <p:sldId id="318" r:id="rId11"/>
    <p:sldId id="266" r:id="rId12"/>
    <p:sldId id="320" r:id="rId13"/>
    <p:sldId id="346" r:id="rId14"/>
    <p:sldId id="281" r:id="rId15"/>
    <p:sldId id="342" r:id="rId16"/>
    <p:sldId id="322" r:id="rId17"/>
    <p:sldId id="349" r:id="rId18"/>
    <p:sldId id="323" r:id="rId19"/>
    <p:sldId id="325" r:id="rId20"/>
    <p:sldId id="334" r:id="rId21"/>
    <p:sldId id="326" r:id="rId22"/>
    <p:sldId id="341" r:id="rId23"/>
    <p:sldId id="324" r:id="rId24"/>
    <p:sldId id="332" r:id="rId25"/>
    <p:sldId id="333" r:id="rId26"/>
    <p:sldId id="344" r:id="rId27"/>
    <p:sldId id="337" r:id="rId28"/>
    <p:sldId id="338" r:id="rId29"/>
    <p:sldId id="339" r:id="rId30"/>
    <p:sldId id="294"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6544FADF-0C9E-455B-B79D-0D5BE6565D96}">
          <p14:sldIdLst>
            <p14:sldId id="300"/>
            <p14:sldId id="315"/>
            <p14:sldId id="316"/>
            <p14:sldId id="317"/>
            <p14:sldId id="319"/>
            <p14:sldId id="318"/>
            <p14:sldId id="266"/>
            <p14:sldId id="320"/>
            <p14:sldId id="346"/>
            <p14:sldId id="281"/>
            <p14:sldId id="342"/>
            <p14:sldId id="322"/>
            <p14:sldId id="349"/>
            <p14:sldId id="323"/>
            <p14:sldId id="325"/>
            <p14:sldId id="334"/>
            <p14:sldId id="326"/>
            <p14:sldId id="341"/>
            <p14:sldId id="324"/>
            <p14:sldId id="332"/>
            <p14:sldId id="333"/>
            <p14:sldId id="344"/>
            <p14:sldId id="337"/>
            <p14:sldId id="338"/>
            <p14:sldId id="339"/>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8FC20F-8421-1540-5103-219EAF2877AD}" name="Joshua Johnsen" initials="JJ" userId="S::jjohnsen@rochestermn.gov::604fc667-e089-4a53-8af4-a742b756b260" providerId="AD"/>
  <p188:author id="{D565D22D-FDD2-9216-A4C5-660C72EAB22D}" name="Dillon Dombrovski" initials="DD" userId="S::ddombrovski@rochestermn.gov::39085259-2d0e-46b6-949b-60e347ebb154" providerId="AD"/>
  <p188:author id="{CB1CF637-1E20-2DF5-85A1-42C19C51DDE9}" name="Josh Duerr" initials="JD" userId="S::jduerr@rochestermn.gov::a15b9c3e-272d-4db9-beb6-32cd10ec6e15" providerId="AD"/>
  <p188:author id="{C024E58D-3037-922E-444C-EEC4DF04EDDD}" name="Alison Zelms" initials="AZ" userId="S::azelms@rochestermn.gov::99f19d2a-d8ef-4a64-97e9-75736876d46e" providerId="AD"/>
  <p188:author id="{52882C9E-E5A1-833E-5F6E-67EFCA9C0386}" name="Aaron Parrish" initials="AP" userId="S::aparrish@rochestermn.gov::b264be1a-f8ce-4054-9420-1d7e0f980a74" providerId="AD"/>
  <p188:author id="{FAF675CE-49E8-84F3-76E1-18C208DBE9FA}" name="Rachel Houdek" initials="RH" userId="S::rhoudek@rochestermn.gov::f825d366-8819-44ea-a1a9-32bbb4015a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2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4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 of Total</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5-F1A3-48BE-91B8-9E51928DD909}"/>
              </c:ext>
            </c:extLst>
          </c:dPt>
          <c:dPt>
            <c:idx val="1"/>
            <c:invertIfNegative val="0"/>
            <c:bubble3D val="0"/>
            <c:spPr>
              <a:solidFill>
                <a:schemeClr val="bg1">
                  <a:lumMod val="50000"/>
                </a:schemeClr>
              </a:solidFill>
              <a:ln>
                <a:noFill/>
              </a:ln>
              <a:effectLst/>
            </c:spPr>
            <c:extLst>
              <c:ext xmlns:c16="http://schemas.microsoft.com/office/drawing/2014/chart" uri="{C3380CC4-5D6E-409C-BE32-E72D297353CC}">
                <c16:uniqueId val="{00000006-F1A3-48BE-91B8-9E51928DD909}"/>
              </c:ext>
            </c:extLst>
          </c:dPt>
          <c:dPt>
            <c:idx val="2"/>
            <c:invertIfNegative val="0"/>
            <c:bubble3D val="0"/>
            <c:spPr>
              <a:solidFill>
                <a:srgbClr val="0070C0"/>
              </a:solidFill>
              <a:ln>
                <a:noFill/>
              </a:ln>
              <a:effectLst/>
            </c:spPr>
            <c:extLst>
              <c:ext xmlns:c16="http://schemas.microsoft.com/office/drawing/2014/chart" uri="{C3380CC4-5D6E-409C-BE32-E72D297353CC}">
                <c16:uniqueId val="{00000003-F1A3-48BE-91B8-9E51928DD909}"/>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04-F1A3-48BE-91B8-9E51928DD909}"/>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9-A311-49F3-8DF2-758D13C67501}"/>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8-A311-49F3-8DF2-758D13C67501}"/>
              </c:ext>
            </c:extLst>
          </c:dPt>
          <c:dPt>
            <c:idx val="6"/>
            <c:invertIfNegative val="0"/>
            <c:bubble3D val="0"/>
            <c:spPr>
              <a:solidFill>
                <a:schemeClr val="accent5"/>
              </a:solidFill>
              <a:ln>
                <a:noFill/>
              </a:ln>
              <a:effectLst/>
            </c:spPr>
            <c:extLst>
              <c:ext xmlns:c16="http://schemas.microsoft.com/office/drawing/2014/chart" uri="{C3380CC4-5D6E-409C-BE32-E72D297353CC}">
                <c16:uniqueId val="{0000000A-A311-49F3-8DF2-758D13C6750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Library</c:v>
                </c:pt>
                <c:pt idx="1">
                  <c:v>General Fund</c:v>
                </c:pt>
                <c:pt idx="2">
                  <c:v>Municipal Recreation</c:v>
                </c:pt>
                <c:pt idx="3">
                  <c:v>Debt Service</c:v>
                </c:pt>
                <c:pt idx="4">
                  <c:v>Airport</c:v>
                </c:pt>
                <c:pt idx="5">
                  <c:v>Capital Improvement</c:v>
                </c:pt>
                <c:pt idx="6">
                  <c:v>Internal Service Funds</c:v>
                </c:pt>
                <c:pt idx="7">
                  <c:v>DMC Capital Projects</c:v>
                </c:pt>
              </c:strCache>
            </c:strRef>
          </c:cat>
          <c:val>
            <c:numRef>
              <c:f>Sheet1!$B$2:$B$9</c:f>
              <c:numCache>
                <c:formatCode>0.0%</c:formatCode>
                <c:ptCount val="8"/>
                <c:pt idx="0">
                  <c:v>0.874</c:v>
                </c:pt>
                <c:pt idx="1">
                  <c:v>0.61699999999999999</c:v>
                </c:pt>
                <c:pt idx="2">
                  <c:v>0.58099999999999996</c:v>
                </c:pt>
                <c:pt idx="3">
                  <c:v>0.34799999999999998</c:v>
                </c:pt>
                <c:pt idx="4">
                  <c:v>0.128</c:v>
                </c:pt>
                <c:pt idx="5">
                  <c:v>0.11</c:v>
                </c:pt>
                <c:pt idx="6">
                  <c:v>2.1999999999999999E-2</c:v>
                </c:pt>
                <c:pt idx="7">
                  <c:v>0</c:v>
                </c:pt>
              </c:numCache>
            </c:numRef>
          </c:val>
          <c:extLst>
            <c:ext xmlns:c16="http://schemas.microsoft.com/office/drawing/2014/chart" uri="{C3380CC4-5D6E-409C-BE32-E72D297353CC}">
              <c16:uniqueId val="{00000000-F1A3-48BE-91B8-9E51928DD909}"/>
            </c:ext>
          </c:extLst>
        </c:ser>
        <c:dLbls>
          <c:dLblPos val="outEnd"/>
          <c:showLegendKey val="0"/>
          <c:showVal val="1"/>
          <c:showCatName val="0"/>
          <c:showSerName val="0"/>
          <c:showPercent val="0"/>
          <c:showBubbleSize val="0"/>
        </c:dLbls>
        <c:gapWidth val="182"/>
        <c:axId val="1678314079"/>
        <c:axId val="1678312159"/>
      </c:barChart>
      <c:catAx>
        <c:axId val="16783140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678312159"/>
        <c:crosses val="autoZero"/>
        <c:auto val="1"/>
        <c:lblAlgn val="ctr"/>
        <c:lblOffset val="100"/>
        <c:noMultiLvlLbl val="0"/>
      </c:catAx>
      <c:valAx>
        <c:axId val="1678312159"/>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678314079"/>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Actual Fees</c:v>
                </c:pt>
              </c:strCache>
            </c:strRef>
          </c:tx>
          <c:spPr>
            <a:ln w="28575" cap="rnd">
              <a:solidFill>
                <a:srgbClr val="0070C0"/>
              </a:solidFill>
              <a:round/>
            </a:ln>
            <a:effectLst/>
          </c:spPr>
          <c:marker>
            <c:symbol val="circle"/>
            <c:size val="5"/>
            <c:spPr>
              <a:solidFill>
                <a:schemeClr val="accent1"/>
              </a:solidFill>
              <a:ln w="9525">
                <a:solidFill>
                  <a:srgbClr val="0070C0"/>
                </a:solidFill>
              </a:ln>
              <a:effectLst/>
            </c:spPr>
          </c:marker>
          <c:dLbls>
            <c:dLbl>
              <c:idx val="0"/>
              <c:layout>
                <c:manualLayout>
                  <c:x val="-4.0405555845466089E-2"/>
                  <c:y val="-7.55344677889881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8A-471A-9BBF-6E4C11CF1441}"/>
                </c:ext>
              </c:extLst>
            </c:dLbl>
            <c:dLbl>
              <c:idx val="1"/>
              <c:layout>
                <c:manualLayout>
                  <c:x val="-6.4567786880968536E-2"/>
                  <c:y val="-0.1105581777375143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8A-471A-9BBF-6E4C11CF1441}"/>
                </c:ext>
              </c:extLst>
            </c:dLbl>
            <c:dLbl>
              <c:idx val="2"/>
              <c:layout>
                <c:manualLayout>
                  <c:x val="-4.7309050427038216E-2"/>
                  <c:y val="-8.72090377718302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E8A-471A-9BBF-6E4C11CF1441}"/>
                </c:ext>
              </c:extLst>
            </c:dLbl>
            <c:dLbl>
              <c:idx val="3"/>
              <c:layout>
                <c:manualLayout>
                  <c:x val="-7.0320699032278638E-2"/>
                  <c:y val="-9.59649652589617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E8A-471A-9BBF-6E4C11CF144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2022</c:v>
                </c:pt>
                <c:pt idx="1">
                  <c:v>2023</c:v>
                </c:pt>
                <c:pt idx="2">
                  <c:v>2024</c:v>
                </c:pt>
                <c:pt idx="3">
                  <c:v>2025</c:v>
                </c:pt>
                <c:pt idx="4">
                  <c:v>2026</c:v>
                </c:pt>
                <c:pt idx="5">
                  <c:v>2027</c:v>
                </c:pt>
              </c:numCache>
            </c:numRef>
          </c:cat>
          <c:val>
            <c:numRef>
              <c:f>Sheet1!$B$2:$B$7</c:f>
              <c:numCache>
                <c:formatCode>_("$"* #,##0_);_("$"* \(#,##0\);_("$"* "-"_);_(@_)</c:formatCode>
                <c:ptCount val="6"/>
                <c:pt idx="0">
                  <c:v>361678</c:v>
                </c:pt>
                <c:pt idx="1">
                  <c:v>406564</c:v>
                </c:pt>
                <c:pt idx="2">
                  <c:v>548090</c:v>
                </c:pt>
                <c:pt idx="3">
                  <c:v>640978</c:v>
                </c:pt>
              </c:numCache>
            </c:numRef>
          </c:val>
          <c:smooth val="0"/>
          <c:extLst>
            <c:ext xmlns:c16="http://schemas.microsoft.com/office/drawing/2014/chart" uri="{C3380CC4-5D6E-409C-BE32-E72D297353CC}">
              <c16:uniqueId val="{00000000-9E8A-471A-9BBF-6E4C11CF1441}"/>
            </c:ext>
          </c:extLst>
        </c:ser>
        <c:ser>
          <c:idx val="1"/>
          <c:order val="1"/>
          <c:tx>
            <c:strRef>
              <c:f>Sheet1!$C$1</c:f>
              <c:strCache>
                <c:ptCount val="1"/>
                <c:pt idx="0">
                  <c:v>Budgeted Fees</c:v>
                </c:pt>
              </c:strCache>
            </c:strRef>
          </c:tx>
          <c:spPr>
            <a:ln w="28575" cap="rnd">
              <a:solidFill>
                <a:schemeClr val="tx2"/>
              </a:solidFill>
              <a:round/>
            </a:ln>
            <a:effectLst/>
          </c:spPr>
          <c:marker>
            <c:symbol val="circle"/>
            <c:size val="5"/>
            <c:spPr>
              <a:solidFill>
                <a:schemeClr val="tx2"/>
              </a:solidFill>
              <a:ln w="9525">
                <a:solidFill>
                  <a:schemeClr val="tx2"/>
                </a:solidFill>
              </a:ln>
              <a:effectLst/>
            </c:spPr>
          </c:marker>
          <c:dLbls>
            <c:dLbl>
              <c:idx val="0"/>
              <c:layout>
                <c:manualLayout>
                  <c:x val="-4.7309050427038216E-2"/>
                  <c:y val="-8.4290395276119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E8A-471A-9BBF-6E4C11CF1441}"/>
                </c:ext>
              </c:extLst>
            </c:dLbl>
            <c:dLbl>
              <c:idx val="2"/>
              <c:layout>
                <c:manualLayout>
                  <c:x val="-4.1556138275728197E-2"/>
                  <c:y val="-6.67785403018565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E8A-471A-9BBF-6E4C11CF1441}"/>
                </c:ext>
              </c:extLst>
            </c:dLbl>
            <c:dLbl>
              <c:idx val="3"/>
              <c:layout>
                <c:manualLayout>
                  <c:x val="2.172589538868297E-2"/>
                  <c:y val="-4.05107578404619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86A-400A-99C4-D49F3FF6763E}"/>
                </c:ext>
              </c:extLst>
            </c:dLbl>
            <c:dLbl>
              <c:idx val="4"/>
              <c:layout>
                <c:manualLayout>
                  <c:x val="-4.0405555845466089E-2"/>
                  <c:y val="-5.51039703190145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E8A-471A-9BBF-6E4C11CF144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2022</c:v>
                </c:pt>
                <c:pt idx="1">
                  <c:v>2023</c:v>
                </c:pt>
                <c:pt idx="2">
                  <c:v>2024</c:v>
                </c:pt>
                <c:pt idx="3">
                  <c:v>2025</c:v>
                </c:pt>
                <c:pt idx="4">
                  <c:v>2026</c:v>
                </c:pt>
                <c:pt idx="5">
                  <c:v>2027</c:v>
                </c:pt>
              </c:numCache>
            </c:numRef>
          </c:cat>
          <c:val>
            <c:numRef>
              <c:f>Sheet1!$C$2:$C$7</c:f>
              <c:numCache>
                <c:formatCode>_("$"* #,##0_);_("$"* \(#,##0\);_("$"* "-"_);_(@_)</c:formatCode>
                <c:ptCount val="6"/>
                <c:pt idx="0">
                  <c:v>139630</c:v>
                </c:pt>
                <c:pt idx="1">
                  <c:v>211889</c:v>
                </c:pt>
                <c:pt idx="2">
                  <c:v>269919</c:v>
                </c:pt>
                <c:pt idx="3">
                  <c:v>198555</c:v>
                </c:pt>
                <c:pt idx="4">
                  <c:v>198555</c:v>
                </c:pt>
                <c:pt idx="5">
                  <c:v>222381</c:v>
                </c:pt>
              </c:numCache>
            </c:numRef>
          </c:val>
          <c:smooth val="0"/>
          <c:extLst>
            <c:ext xmlns:c16="http://schemas.microsoft.com/office/drawing/2014/chart" uri="{C3380CC4-5D6E-409C-BE32-E72D297353CC}">
              <c16:uniqueId val="{00000001-9E8A-471A-9BBF-6E4C11CF1441}"/>
            </c:ext>
          </c:extLst>
        </c:ser>
        <c:ser>
          <c:idx val="2"/>
          <c:order val="2"/>
          <c:tx>
            <c:strRef>
              <c:f>Sheet1!$D$1</c:f>
              <c:strCache>
                <c:ptCount val="1"/>
                <c:pt idx="0">
                  <c:v>Actual Tax Impact</c:v>
                </c:pt>
              </c:strCache>
            </c:strRef>
          </c:tx>
          <c:spPr>
            <a:ln w="28575" cap="rnd">
              <a:solidFill>
                <a:schemeClr val="tx1"/>
              </a:solidFill>
              <a:round/>
            </a:ln>
            <a:effectLst/>
          </c:spPr>
          <c:marker>
            <c:symbol val="circle"/>
            <c:size val="5"/>
            <c:spPr>
              <a:solidFill>
                <a:schemeClr val="accent3"/>
              </a:solidFill>
              <a:ln w="9525">
                <a:solidFill>
                  <a:schemeClr val="tx1"/>
                </a:solidFill>
              </a:ln>
              <a:effectLst/>
            </c:spPr>
          </c:marker>
          <c:dLbls>
            <c:dLbl>
              <c:idx val="0"/>
              <c:layout>
                <c:manualLayout>
                  <c:x val="2.0710483744716401E-2"/>
                  <c:y val="4.0860994939947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86A-400A-99C4-D49F3FF6763E}"/>
                </c:ext>
              </c:extLst>
            </c:dLbl>
            <c:dLbl>
              <c:idx val="1"/>
              <c:layout>
                <c:manualLayout>
                  <c:x val="9.2046594420961692E-3"/>
                  <c:y val="4.9616922427078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86A-400A-99C4-D49F3FF6763E}"/>
                </c:ext>
              </c:extLst>
            </c:dLbl>
            <c:dLbl>
              <c:idx val="2"/>
              <c:layout>
                <c:manualLayout>
                  <c:x val="-8.4375070177870843E-17"/>
                  <c:y val="6.7128777401341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86A-400A-99C4-D49F3FF6763E}"/>
                </c:ext>
              </c:extLst>
            </c:dLbl>
            <c:dLbl>
              <c:idx val="3"/>
              <c:layout>
                <c:manualLayout>
                  <c:x val="-6.9034945815721269E-2"/>
                  <c:y val="-8.4640632375604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86A-400A-99C4-D49F3FF6763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2022</c:v>
                </c:pt>
                <c:pt idx="1">
                  <c:v>2023</c:v>
                </c:pt>
                <c:pt idx="2">
                  <c:v>2024</c:v>
                </c:pt>
                <c:pt idx="3">
                  <c:v>2025</c:v>
                </c:pt>
                <c:pt idx="4">
                  <c:v>2026</c:v>
                </c:pt>
                <c:pt idx="5">
                  <c:v>2027</c:v>
                </c:pt>
              </c:numCache>
            </c:numRef>
          </c:cat>
          <c:val>
            <c:numRef>
              <c:f>Sheet1!$D$2:$D$7</c:f>
              <c:numCache>
                <c:formatCode>_("$"* #,##0_);_("$"* \(#,##0\);_("$"* "-"_);_(@_)</c:formatCode>
                <c:ptCount val="6"/>
                <c:pt idx="0">
                  <c:v>114668</c:v>
                </c:pt>
                <c:pt idx="1">
                  <c:v>134239</c:v>
                </c:pt>
                <c:pt idx="2">
                  <c:v>203993</c:v>
                </c:pt>
                <c:pt idx="3">
                  <c:v>243150</c:v>
                </c:pt>
              </c:numCache>
            </c:numRef>
          </c:val>
          <c:smooth val="0"/>
          <c:extLst>
            <c:ext xmlns:c16="http://schemas.microsoft.com/office/drawing/2014/chart" uri="{C3380CC4-5D6E-409C-BE32-E72D297353CC}">
              <c16:uniqueId val="{00000002-E86A-400A-99C4-D49F3FF6763E}"/>
            </c:ext>
          </c:extLst>
        </c:ser>
        <c:dLbls>
          <c:showLegendKey val="0"/>
          <c:showVal val="0"/>
          <c:showCatName val="0"/>
          <c:showSerName val="0"/>
          <c:showPercent val="0"/>
          <c:showBubbleSize val="0"/>
        </c:dLbls>
        <c:marker val="1"/>
        <c:smooth val="0"/>
        <c:axId val="1388823295"/>
        <c:axId val="1388828095"/>
      </c:lineChart>
      <c:catAx>
        <c:axId val="13888232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8828095"/>
        <c:crosses val="autoZero"/>
        <c:auto val="1"/>
        <c:lblAlgn val="ctr"/>
        <c:lblOffset val="100"/>
        <c:noMultiLvlLbl val="0"/>
      </c:catAx>
      <c:valAx>
        <c:axId val="1388828095"/>
        <c:scaling>
          <c:orientation val="minMax"/>
          <c:max val="900000"/>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8823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LGA</c:v>
                </c:pt>
              </c:strCache>
            </c:strRef>
          </c:tx>
          <c:spPr>
            <a:solidFill>
              <a:schemeClr val="accent3">
                <a:lumMod val="75000"/>
              </a:schemeClr>
            </a:solidFill>
            <a:ln>
              <a:noFill/>
            </a:ln>
            <a:effectLst/>
          </c:spPr>
          <c:invertIfNegative val="0"/>
          <c:cat>
            <c:numRef>
              <c:f>Sheet1!$A$2:$A$10</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Sheet1!$B$2:$B$10</c:f>
              <c:numCache>
                <c:formatCode>_("$"* #,##0_);_("$"* \(#,##0\);_("$"* "-"_);_(@_)</c:formatCode>
                <c:ptCount val="9"/>
                <c:pt idx="0">
                  <c:v>7509021</c:v>
                </c:pt>
                <c:pt idx="1">
                  <c:v>7547074</c:v>
                </c:pt>
                <c:pt idx="2">
                  <c:v>6372634</c:v>
                </c:pt>
                <c:pt idx="3">
                  <c:v>6372634</c:v>
                </c:pt>
                <c:pt idx="4">
                  <c:v>3958994</c:v>
                </c:pt>
                <c:pt idx="5">
                  <c:v>5026033</c:v>
                </c:pt>
                <c:pt idx="6">
                  <c:v>5030878</c:v>
                </c:pt>
                <c:pt idx="7">
                  <c:v>5035043</c:v>
                </c:pt>
                <c:pt idx="8">
                  <c:v>3792537</c:v>
                </c:pt>
              </c:numCache>
            </c:numRef>
          </c:val>
          <c:extLst>
            <c:ext xmlns:c16="http://schemas.microsoft.com/office/drawing/2014/chart" uri="{C3380CC4-5D6E-409C-BE32-E72D297353CC}">
              <c16:uniqueId val="{00000000-85A5-4B24-8517-729DDD3C58FD}"/>
            </c:ext>
          </c:extLst>
        </c:ser>
        <c:dLbls>
          <c:showLegendKey val="0"/>
          <c:showVal val="0"/>
          <c:showCatName val="0"/>
          <c:showSerName val="0"/>
          <c:showPercent val="0"/>
          <c:showBubbleSize val="0"/>
        </c:dLbls>
        <c:gapWidth val="219"/>
        <c:axId val="1772464720"/>
        <c:axId val="1772461360"/>
      </c:barChart>
      <c:lineChart>
        <c:grouping val="standard"/>
        <c:varyColors val="0"/>
        <c:ser>
          <c:idx val="1"/>
          <c:order val="1"/>
          <c:tx>
            <c:strRef>
              <c:f>Sheet1!$C$1</c:f>
              <c:strCache>
                <c:ptCount val="1"/>
                <c:pt idx="0">
                  <c:v>Percent Increase/Decrease</c:v>
                </c:pt>
              </c:strCache>
            </c:strRef>
          </c:tx>
          <c:spPr>
            <a:ln w="28575" cap="rnd">
              <a:solidFill>
                <a:schemeClr val="tx1"/>
              </a:solidFill>
              <a:round/>
            </a:ln>
            <a:effectLst/>
          </c:spPr>
          <c:marker>
            <c:symbol val="none"/>
          </c:marker>
          <c:cat>
            <c:numRef>
              <c:f>Sheet1!$A$2:$A$10</c:f>
              <c:numCache>
                <c:formatCode>General</c:formatCode>
                <c:ptCount val="9"/>
                <c:pt idx="0">
                  <c:v>2019</c:v>
                </c:pt>
                <c:pt idx="1">
                  <c:v>2020</c:v>
                </c:pt>
                <c:pt idx="2">
                  <c:v>2021</c:v>
                </c:pt>
                <c:pt idx="3">
                  <c:v>2022</c:v>
                </c:pt>
                <c:pt idx="4">
                  <c:v>2023</c:v>
                </c:pt>
                <c:pt idx="5">
                  <c:v>2024</c:v>
                </c:pt>
                <c:pt idx="6">
                  <c:v>2025</c:v>
                </c:pt>
                <c:pt idx="7">
                  <c:v>2026</c:v>
                </c:pt>
                <c:pt idx="8">
                  <c:v>2027</c:v>
                </c:pt>
              </c:numCache>
            </c:numRef>
          </c:cat>
          <c:val>
            <c:numRef>
              <c:f>Sheet1!$C$2:$C$10</c:f>
              <c:numCache>
                <c:formatCode>0.0%</c:formatCode>
                <c:ptCount val="9"/>
                <c:pt idx="1">
                  <c:v>5.0000000000000001E-3</c:v>
                </c:pt>
                <c:pt idx="2">
                  <c:v>-0.156</c:v>
                </c:pt>
                <c:pt idx="3">
                  <c:v>0</c:v>
                </c:pt>
                <c:pt idx="4">
                  <c:v>-0.379</c:v>
                </c:pt>
                <c:pt idx="5">
                  <c:v>0.27</c:v>
                </c:pt>
                <c:pt idx="6">
                  <c:v>1E-3</c:v>
                </c:pt>
                <c:pt idx="7">
                  <c:v>1E-3</c:v>
                </c:pt>
                <c:pt idx="8">
                  <c:v>-0.247</c:v>
                </c:pt>
              </c:numCache>
            </c:numRef>
          </c:val>
          <c:smooth val="0"/>
          <c:extLst>
            <c:ext xmlns:c16="http://schemas.microsoft.com/office/drawing/2014/chart" uri="{C3380CC4-5D6E-409C-BE32-E72D297353CC}">
              <c16:uniqueId val="{00000001-85A5-4B24-8517-729DDD3C58FD}"/>
            </c:ext>
          </c:extLst>
        </c:ser>
        <c:dLbls>
          <c:showLegendKey val="0"/>
          <c:showVal val="0"/>
          <c:showCatName val="0"/>
          <c:showSerName val="0"/>
          <c:showPercent val="0"/>
          <c:showBubbleSize val="0"/>
        </c:dLbls>
        <c:marker val="1"/>
        <c:smooth val="0"/>
        <c:axId val="1034926448"/>
        <c:axId val="1034935568"/>
      </c:lineChart>
      <c:catAx>
        <c:axId val="1772464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72461360"/>
        <c:crosses val="autoZero"/>
        <c:auto val="1"/>
        <c:lblAlgn val="ctr"/>
        <c:lblOffset val="100"/>
        <c:noMultiLvlLbl val="0"/>
      </c:catAx>
      <c:valAx>
        <c:axId val="177246136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72464720"/>
        <c:crosses val="autoZero"/>
        <c:crossBetween val="between"/>
      </c:valAx>
      <c:valAx>
        <c:axId val="1034935568"/>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34926448"/>
        <c:crosses val="max"/>
        <c:crossBetween val="between"/>
      </c:valAx>
      <c:catAx>
        <c:axId val="1034926448"/>
        <c:scaling>
          <c:orientation val="minMax"/>
        </c:scaling>
        <c:delete val="1"/>
        <c:axPos val="b"/>
        <c:numFmt formatCode="General" sourceLinked="1"/>
        <c:majorTickMark val="out"/>
        <c:minorTickMark val="none"/>
        <c:tickLblPos val="nextTo"/>
        <c:crossAx val="10349355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D5A2A6-7296-492D-9F4E-09E5EE5F1EDD}"/>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C93C372A-BA99-8314-D441-818794FF977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BB8D38D-EDB5-B343-BD32-B0426E97050D}" type="datetimeFigureOut">
              <a:rPr lang="en-US" smtClean="0"/>
              <a:t>7/7/2026</a:t>
            </a:fld>
            <a:endParaRPr lang="en-US"/>
          </a:p>
        </p:txBody>
      </p:sp>
      <p:sp>
        <p:nvSpPr>
          <p:cNvPr id="4" name="Footer Placeholder 3">
            <a:extLst>
              <a:ext uri="{FF2B5EF4-FFF2-40B4-BE49-F238E27FC236}">
                <a16:creationId xmlns:a16="http://schemas.microsoft.com/office/drawing/2014/main" id="{68E8A67F-9A58-AFD7-965B-5D1B9C90939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54FCB58-1E05-45B2-2AA7-2EDF81414E44}"/>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C256B75-8B07-A14B-ABFF-8766DCAE1F21}" type="slidenum">
              <a:rPr lang="en-US" smtClean="0"/>
              <a:t>‹#›</a:t>
            </a:fld>
            <a:endParaRPr lang="en-US"/>
          </a:p>
        </p:txBody>
      </p:sp>
    </p:spTree>
    <p:extLst>
      <p:ext uri="{BB962C8B-B14F-4D97-AF65-F5344CB8AC3E}">
        <p14:creationId xmlns:p14="http://schemas.microsoft.com/office/powerpoint/2010/main" val="46133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EE88428-025C-4337-B09B-B958F7314529}" type="datetimeFigureOut">
              <a:rPr lang="en-US" smtClean="0"/>
              <a:t>7/7/2026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D8CCD1D-7C68-4142-B58F-3CFC73D78D7C}" type="slidenum">
              <a:rPr lang="en-US" smtClean="0"/>
              <a:t>‹#›</a:t>
            </a:fld>
            <a:endParaRPr lang="en-US"/>
          </a:p>
        </p:txBody>
      </p:sp>
    </p:spTree>
    <p:extLst>
      <p:ext uri="{BB962C8B-B14F-4D97-AF65-F5344CB8AC3E}">
        <p14:creationId xmlns:p14="http://schemas.microsoft.com/office/powerpoint/2010/main" val="1694107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1</a:t>
            </a:fld>
            <a:endParaRPr lang="en-US"/>
          </a:p>
        </p:txBody>
      </p:sp>
    </p:spTree>
    <p:extLst>
      <p:ext uri="{BB962C8B-B14F-4D97-AF65-F5344CB8AC3E}">
        <p14:creationId xmlns:p14="http://schemas.microsoft.com/office/powerpoint/2010/main" val="3147768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0834-0401-5200-FB60-C07676685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49AD0-7D8A-4A3D-1A83-2FFF672E48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D6F8B9-9C94-FE89-A7B0-84B0AC30090E}"/>
              </a:ext>
            </a:extLst>
          </p:cNvPr>
          <p:cNvSpPr>
            <a:spLocks noGrp="1"/>
          </p:cNvSpPr>
          <p:nvPr>
            <p:ph type="body" idx="1"/>
          </p:nvPr>
        </p:nvSpPr>
        <p:spPr/>
        <p:txBody>
          <a:bodyPr/>
          <a:lstStyle/>
          <a:p>
            <a:endParaRPr lang="en-US">
              <a:solidFill>
                <a:schemeClr val="tx2"/>
              </a:solidFill>
            </a:endParaRPr>
          </a:p>
        </p:txBody>
      </p:sp>
      <p:sp>
        <p:nvSpPr>
          <p:cNvPr id="4" name="Slide Number Placeholder 3">
            <a:extLst>
              <a:ext uri="{FF2B5EF4-FFF2-40B4-BE49-F238E27FC236}">
                <a16:creationId xmlns:a16="http://schemas.microsoft.com/office/drawing/2014/main" id="{DE1004D4-66B9-F58F-5A19-D7ABA0D15246}"/>
              </a:ext>
            </a:extLst>
          </p:cNvPr>
          <p:cNvSpPr>
            <a:spLocks noGrp="1"/>
          </p:cNvSpPr>
          <p:nvPr>
            <p:ph type="sldNum" sz="quarter" idx="5"/>
          </p:nvPr>
        </p:nvSpPr>
        <p:spPr/>
        <p:txBody>
          <a:bodyPr/>
          <a:lstStyle/>
          <a:p>
            <a:fld id="{ED8CCD1D-7C68-4142-B58F-3CFC73D78D7C}" type="slidenum">
              <a:rPr lang="en-US" smtClean="0"/>
              <a:t>13</a:t>
            </a:fld>
            <a:endParaRPr lang="en-US"/>
          </a:p>
        </p:txBody>
      </p:sp>
    </p:spTree>
    <p:extLst>
      <p:ext uri="{BB962C8B-B14F-4D97-AF65-F5344CB8AC3E}">
        <p14:creationId xmlns:p14="http://schemas.microsoft.com/office/powerpoint/2010/main" val="2243185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17</a:t>
            </a:fld>
            <a:endParaRPr lang="en-US"/>
          </a:p>
        </p:txBody>
      </p:sp>
    </p:spTree>
    <p:extLst>
      <p:ext uri="{BB962C8B-B14F-4D97-AF65-F5344CB8AC3E}">
        <p14:creationId xmlns:p14="http://schemas.microsoft.com/office/powerpoint/2010/main" val="2701997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19</a:t>
            </a:fld>
            <a:endParaRPr lang="en-US"/>
          </a:p>
        </p:txBody>
      </p:sp>
    </p:spTree>
    <p:extLst>
      <p:ext uri="{BB962C8B-B14F-4D97-AF65-F5344CB8AC3E}">
        <p14:creationId xmlns:p14="http://schemas.microsoft.com/office/powerpoint/2010/main" val="3943401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21</a:t>
            </a:fld>
            <a:endParaRPr lang="en-US"/>
          </a:p>
        </p:txBody>
      </p:sp>
    </p:spTree>
    <p:extLst>
      <p:ext uri="{BB962C8B-B14F-4D97-AF65-F5344CB8AC3E}">
        <p14:creationId xmlns:p14="http://schemas.microsoft.com/office/powerpoint/2010/main" val="1184719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0DFC1-F17C-7346-DD73-EADFE60D6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5C456-ECED-B4E8-726D-6B2A1B2675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DF2701-B152-379F-501D-E2201ECB3C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84E563-3A41-DFB4-5A90-D542E5F8E8C2}"/>
              </a:ext>
            </a:extLst>
          </p:cNvPr>
          <p:cNvSpPr>
            <a:spLocks noGrp="1"/>
          </p:cNvSpPr>
          <p:nvPr>
            <p:ph type="sldNum" sz="quarter" idx="5"/>
          </p:nvPr>
        </p:nvSpPr>
        <p:spPr/>
        <p:txBody>
          <a:bodyPr/>
          <a:lstStyle/>
          <a:p>
            <a:fld id="{ED8CCD1D-7C68-4142-B58F-3CFC73D78D7C}" type="slidenum">
              <a:rPr lang="en-US" smtClean="0"/>
              <a:t>22</a:t>
            </a:fld>
            <a:endParaRPr lang="en-US"/>
          </a:p>
        </p:txBody>
      </p:sp>
    </p:spTree>
    <p:extLst>
      <p:ext uri="{BB962C8B-B14F-4D97-AF65-F5344CB8AC3E}">
        <p14:creationId xmlns:p14="http://schemas.microsoft.com/office/powerpoint/2010/main" val="3866079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24</a:t>
            </a:fld>
            <a:endParaRPr lang="en-US"/>
          </a:p>
        </p:txBody>
      </p:sp>
    </p:spTree>
    <p:extLst>
      <p:ext uri="{BB962C8B-B14F-4D97-AF65-F5344CB8AC3E}">
        <p14:creationId xmlns:p14="http://schemas.microsoft.com/office/powerpoint/2010/main" val="2171750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78B6-5C22-544E-395B-D7D217E4D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3F5B7-DA17-6524-6C26-DAFA32E457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693247-32BC-BEF0-F787-634E8DB0B8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265C46-B588-CA48-3C88-FFBD799DBD01}"/>
              </a:ext>
            </a:extLst>
          </p:cNvPr>
          <p:cNvSpPr>
            <a:spLocks noGrp="1"/>
          </p:cNvSpPr>
          <p:nvPr>
            <p:ph type="sldNum" sz="quarter" idx="5"/>
          </p:nvPr>
        </p:nvSpPr>
        <p:spPr/>
        <p:txBody>
          <a:bodyPr/>
          <a:lstStyle/>
          <a:p>
            <a:fld id="{ED8CCD1D-7C68-4142-B58F-3CFC73D78D7C}" type="slidenum">
              <a:rPr lang="en-US" smtClean="0"/>
              <a:t>25</a:t>
            </a:fld>
            <a:endParaRPr lang="en-US"/>
          </a:p>
        </p:txBody>
      </p:sp>
    </p:spTree>
    <p:extLst>
      <p:ext uri="{BB962C8B-B14F-4D97-AF65-F5344CB8AC3E}">
        <p14:creationId xmlns:p14="http://schemas.microsoft.com/office/powerpoint/2010/main" val="3245524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2</a:t>
            </a:fld>
            <a:endParaRPr lang="en-US"/>
          </a:p>
        </p:txBody>
      </p:sp>
    </p:spTree>
    <p:extLst>
      <p:ext uri="{BB962C8B-B14F-4D97-AF65-F5344CB8AC3E}">
        <p14:creationId xmlns:p14="http://schemas.microsoft.com/office/powerpoint/2010/main" val="3324935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5</a:t>
            </a:fld>
            <a:endParaRPr lang="en-US"/>
          </a:p>
        </p:txBody>
      </p:sp>
    </p:spTree>
    <p:extLst>
      <p:ext uri="{BB962C8B-B14F-4D97-AF65-F5344CB8AC3E}">
        <p14:creationId xmlns:p14="http://schemas.microsoft.com/office/powerpoint/2010/main" val="893849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6</a:t>
            </a:fld>
            <a:endParaRPr lang="en-US"/>
          </a:p>
        </p:txBody>
      </p:sp>
    </p:spTree>
    <p:extLst>
      <p:ext uri="{BB962C8B-B14F-4D97-AF65-F5344CB8AC3E}">
        <p14:creationId xmlns:p14="http://schemas.microsoft.com/office/powerpoint/2010/main" val="1125119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7</a:t>
            </a:fld>
            <a:endParaRPr lang="en-US"/>
          </a:p>
        </p:txBody>
      </p:sp>
    </p:spTree>
    <p:extLst>
      <p:ext uri="{BB962C8B-B14F-4D97-AF65-F5344CB8AC3E}">
        <p14:creationId xmlns:p14="http://schemas.microsoft.com/office/powerpoint/2010/main" val="12247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solidFill>
                <a:schemeClr val="tx2"/>
              </a:solidFill>
            </a:endParaRPr>
          </a:p>
        </p:txBody>
      </p:sp>
      <p:sp>
        <p:nvSpPr>
          <p:cNvPr id="4" name="Slide Number Placeholder 3"/>
          <p:cNvSpPr>
            <a:spLocks noGrp="1"/>
          </p:cNvSpPr>
          <p:nvPr>
            <p:ph type="sldNum" sz="quarter" idx="5"/>
          </p:nvPr>
        </p:nvSpPr>
        <p:spPr/>
        <p:txBody>
          <a:bodyPr/>
          <a:lstStyle/>
          <a:p>
            <a:fld id="{ED8CCD1D-7C68-4142-B58F-3CFC73D78D7C}" type="slidenum">
              <a:rPr lang="en-US" smtClean="0"/>
              <a:t>8</a:t>
            </a:fld>
            <a:endParaRPr lang="en-US"/>
          </a:p>
        </p:txBody>
      </p:sp>
    </p:spTree>
    <p:extLst>
      <p:ext uri="{BB962C8B-B14F-4D97-AF65-F5344CB8AC3E}">
        <p14:creationId xmlns:p14="http://schemas.microsoft.com/office/powerpoint/2010/main" val="985717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10C76-67FF-ED07-2EA6-E0DDD369B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94A25-9996-52DA-6F32-113C7BAE58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7B3A54-5F97-93CA-10A1-8D2D29F7EFBF}"/>
              </a:ext>
            </a:extLst>
          </p:cNvPr>
          <p:cNvSpPr>
            <a:spLocks noGrp="1"/>
          </p:cNvSpPr>
          <p:nvPr>
            <p:ph type="body" idx="1"/>
          </p:nvPr>
        </p:nvSpPr>
        <p:spPr/>
        <p:txBody>
          <a:bodyPr/>
          <a:lstStyle/>
          <a:p>
            <a:endParaRPr lang="en-US" dirty="0">
              <a:solidFill>
                <a:schemeClr val="tx2"/>
              </a:solidFill>
            </a:endParaRPr>
          </a:p>
        </p:txBody>
      </p:sp>
      <p:sp>
        <p:nvSpPr>
          <p:cNvPr id="4" name="Slide Number Placeholder 3">
            <a:extLst>
              <a:ext uri="{FF2B5EF4-FFF2-40B4-BE49-F238E27FC236}">
                <a16:creationId xmlns:a16="http://schemas.microsoft.com/office/drawing/2014/main" id="{710DCC53-81C8-DFC5-E311-7408B8202F17}"/>
              </a:ext>
            </a:extLst>
          </p:cNvPr>
          <p:cNvSpPr>
            <a:spLocks noGrp="1"/>
          </p:cNvSpPr>
          <p:nvPr>
            <p:ph type="sldNum" sz="quarter" idx="5"/>
          </p:nvPr>
        </p:nvSpPr>
        <p:spPr/>
        <p:txBody>
          <a:bodyPr/>
          <a:lstStyle/>
          <a:p>
            <a:fld id="{ED8CCD1D-7C68-4142-B58F-3CFC73D78D7C}" type="slidenum">
              <a:rPr lang="en-US" smtClean="0"/>
              <a:t>9</a:t>
            </a:fld>
            <a:endParaRPr lang="en-US"/>
          </a:p>
        </p:txBody>
      </p:sp>
    </p:spTree>
    <p:extLst>
      <p:ext uri="{BB962C8B-B14F-4D97-AF65-F5344CB8AC3E}">
        <p14:creationId xmlns:p14="http://schemas.microsoft.com/office/powerpoint/2010/main" val="3475775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10</a:t>
            </a:fld>
            <a:endParaRPr lang="en-US"/>
          </a:p>
        </p:txBody>
      </p:sp>
    </p:spTree>
    <p:extLst>
      <p:ext uri="{BB962C8B-B14F-4D97-AF65-F5344CB8AC3E}">
        <p14:creationId xmlns:p14="http://schemas.microsoft.com/office/powerpoint/2010/main" val="1912098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8CCD1D-7C68-4142-B58F-3CFC73D78D7C}" type="slidenum">
              <a:rPr lang="en-US" smtClean="0"/>
              <a:t>11</a:t>
            </a:fld>
            <a:endParaRPr lang="en-US"/>
          </a:p>
        </p:txBody>
      </p:sp>
    </p:spTree>
    <p:extLst>
      <p:ext uri="{BB962C8B-B14F-4D97-AF65-F5344CB8AC3E}">
        <p14:creationId xmlns:p14="http://schemas.microsoft.com/office/powerpoint/2010/main" val="3813316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City of Rochester, MN, Finance logo">
            <a:extLst>
              <a:ext uri="{FF2B5EF4-FFF2-40B4-BE49-F238E27FC236}">
                <a16:creationId xmlns:a16="http://schemas.microsoft.com/office/drawing/2014/main" id="{398CFBF1-28C9-0914-026D-F238D74BF74F}"/>
              </a:ext>
            </a:extLst>
          </p:cNvPr>
          <p:cNvPicPr>
            <a:picLocks noChangeAspect="1"/>
          </p:cNvPicPr>
          <p:nvPr/>
        </p:nvPicPr>
        <p:blipFill>
          <a:blip r:embed="rId3">
            <a:extLst>
              <a:ext uri="{28A0092B-C50C-407E-A947-70E740481C1C}">
                <a14:useLocalDpi xmlns:a14="http://schemas.microsoft.com/office/drawing/2010/main" val="0"/>
              </a:ext>
            </a:extLst>
          </a:blip>
          <a:srcRect l="20526" t="2998" r="9001" b="15097"/>
          <a:stretch>
            <a:fillRect/>
          </a:stretch>
        </p:blipFill>
        <p:spPr>
          <a:xfrm>
            <a:off x="465825" y="210387"/>
            <a:ext cx="3608869" cy="1281576"/>
          </a:xfrm>
          <a:prstGeom prst="rect">
            <a:avLst/>
          </a:prstGeom>
        </p:spPr>
      </p:pic>
      <p:sp>
        <p:nvSpPr>
          <p:cNvPr id="2" name="Title 1">
            <a:extLst>
              <a:ext uri="{FF2B5EF4-FFF2-40B4-BE49-F238E27FC236}">
                <a16:creationId xmlns:a16="http://schemas.microsoft.com/office/drawing/2014/main" id="{EA04CAF1-9A75-E2CD-957B-913B77300860}"/>
              </a:ext>
            </a:extLst>
          </p:cNvPr>
          <p:cNvSpPr>
            <a:spLocks noGrp="1"/>
          </p:cNvSpPr>
          <p:nvPr>
            <p:ph type="ctrTitle" hasCustomPrompt="1"/>
          </p:nvPr>
        </p:nvSpPr>
        <p:spPr>
          <a:xfrm>
            <a:off x="683492" y="1574944"/>
            <a:ext cx="7684653" cy="2387600"/>
          </a:xfrm>
        </p:spPr>
        <p:txBody>
          <a:bodyPr anchor="b">
            <a:normAutofit/>
          </a:bodyPr>
          <a:lstStyle>
            <a:lvl1pPr algn="l">
              <a:defRPr sz="4400" b="1">
                <a:solidFill>
                  <a:schemeClr val="bg2"/>
                </a:solidFill>
              </a:defRPr>
            </a:lvl1pPr>
          </a:lstStyle>
          <a:p>
            <a:r>
              <a:rPr lang="en-US"/>
              <a:t>CLICK TO EDIT MASTER TITLE STYLE</a:t>
            </a:r>
          </a:p>
        </p:txBody>
      </p:sp>
      <p:sp>
        <p:nvSpPr>
          <p:cNvPr id="7" name="Rectangle 6">
            <a:extLst>
              <a:ext uri="{FF2B5EF4-FFF2-40B4-BE49-F238E27FC236}">
                <a16:creationId xmlns:a16="http://schemas.microsoft.com/office/drawing/2014/main" id="{FEBE0D82-74A8-0B67-6C1F-DF5E5BF5E0B4}"/>
              </a:ext>
              <a:ext uri="{C183D7F6-B498-43B3-948B-1728B52AA6E4}">
                <adec:decorative xmlns:adec="http://schemas.microsoft.com/office/drawing/2017/decorative" val="1"/>
              </a:ext>
            </a:extLst>
          </p:cNvPr>
          <p:cNvSpPr/>
          <p:nvPr/>
        </p:nvSpPr>
        <p:spPr>
          <a:xfrm>
            <a:off x="810488" y="4045525"/>
            <a:ext cx="5091545" cy="1016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0B5B1FDF-1403-1709-150A-9CADC46CFD54}"/>
              </a:ext>
            </a:extLst>
          </p:cNvPr>
          <p:cNvSpPr>
            <a:spLocks noGrp="1"/>
          </p:cNvSpPr>
          <p:nvPr>
            <p:ph type="subTitle" idx="1"/>
          </p:nvPr>
        </p:nvSpPr>
        <p:spPr>
          <a:xfrm>
            <a:off x="683492" y="4230107"/>
            <a:ext cx="7684653" cy="1480274"/>
          </a:xfrm>
        </p:spPr>
        <p:txBody>
          <a:bodyPr>
            <a:normAutofit/>
          </a:bodyPr>
          <a:lstStyle>
            <a:lvl1pPr marL="0" indent="0" algn="l">
              <a:buNone/>
              <a:defRPr sz="3200" b="1">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4">
            <a:extLst>
              <a:ext uri="{FF2B5EF4-FFF2-40B4-BE49-F238E27FC236}">
                <a16:creationId xmlns:a16="http://schemas.microsoft.com/office/drawing/2014/main" id="{95FAF048-D7E0-5CF3-47B0-68EF87062C96}"/>
              </a:ext>
            </a:extLst>
          </p:cNvPr>
          <p:cNvSpPr>
            <a:spLocks noGrp="1"/>
          </p:cNvSpPr>
          <p:nvPr>
            <p:ph type="dt" sz="half" idx="10"/>
          </p:nvPr>
        </p:nvSpPr>
        <p:spPr/>
        <p:txBody>
          <a:bodyPr/>
          <a:lstStyle>
            <a:lvl1pPr>
              <a:defRPr>
                <a:solidFill>
                  <a:schemeClr val="bg2"/>
                </a:solidFill>
              </a:defRPr>
            </a:lvl1pPr>
          </a:lstStyle>
          <a:p>
            <a:fld id="{B5EF72DE-E871-3D4E-8BD5-A9A0F2B8356E}" type="datetime1">
              <a:rPr lang="en-US" smtClean="0"/>
              <a:t>7/7/2026</a:t>
            </a:fld>
            <a:endParaRPr lang="en-US"/>
          </a:p>
        </p:txBody>
      </p:sp>
      <p:sp>
        <p:nvSpPr>
          <p:cNvPr id="6" name="Footer Placeholder 5">
            <a:extLst>
              <a:ext uri="{FF2B5EF4-FFF2-40B4-BE49-F238E27FC236}">
                <a16:creationId xmlns:a16="http://schemas.microsoft.com/office/drawing/2014/main" id="{79EF0432-8AC3-E46F-3EAD-69910A3B64ED}"/>
              </a:ext>
            </a:extLst>
          </p:cNvPr>
          <p:cNvSpPr>
            <a:spLocks noGrp="1"/>
          </p:cNvSpPr>
          <p:nvPr>
            <p:ph type="ftr" sz="quarter" idx="11"/>
          </p:nvPr>
        </p:nvSpPr>
        <p:spPr>
          <a:xfrm>
            <a:off x="4253345" y="6356350"/>
            <a:ext cx="4114800" cy="365125"/>
          </a:xfrm>
        </p:spPr>
        <p:txBody>
          <a:bodyPr/>
          <a:lstStyle>
            <a:lvl1pPr algn="r">
              <a:defRPr>
                <a:solidFill>
                  <a:schemeClr val="bg2"/>
                </a:solidFill>
              </a:defRPr>
            </a:lvl1pPr>
          </a:lstStyle>
          <a:p>
            <a:r>
              <a:rPr lang="en-US"/>
              <a:t>rochestermn.gov</a:t>
            </a:r>
          </a:p>
        </p:txBody>
      </p:sp>
    </p:spTree>
    <p:extLst>
      <p:ext uri="{BB962C8B-B14F-4D97-AF65-F5344CB8AC3E}">
        <p14:creationId xmlns:p14="http://schemas.microsoft.com/office/powerpoint/2010/main" val="2659773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 Footer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723900" y="365125"/>
            <a:ext cx="11038609" cy="1325563"/>
          </a:xfrm>
        </p:spPr>
        <p:txBody>
          <a:bodyPr/>
          <a:lstStyle>
            <a:lvl1pPr>
              <a:defRPr b="1"/>
            </a:lvl1pPr>
          </a:lstStyle>
          <a:p>
            <a:r>
              <a:rPr lang="en-US"/>
              <a:t>Click to edit Master title style</a:t>
            </a:r>
          </a:p>
        </p:txBody>
      </p:sp>
      <p:sp>
        <p:nvSpPr>
          <p:cNvPr id="4" name="Text Placeholder 2">
            <a:extLst>
              <a:ext uri="{FF2B5EF4-FFF2-40B4-BE49-F238E27FC236}">
                <a16:creationId xmlns:a16="http://schemas.microsoft.com/office/drawing/2014/main" id="{837DD4FA-B045-F018-2044-B3B2F6C25ACC}"/>
              </a:ext>
            </a:extLst>
          </p:cNvPr>
          <p:cNvSpPr>
            <a:spLocks noGrp="1"/>
          </p:cNvSpPr>
          <p:nvPr>
            <p:ph type="body" idx="1"/>
          </p:nvPr>
        </p:nvSpPr>
        <p:spPr>
          <a:xfrm>
            <a:off x="723900" y="1690688"/>
            <a:ext cx="49053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FD039DE7-E4AD-4147-48D8-D983C27601A9}"/>
              </a:ext>
            </a:extLst>
          </p:cNvPr>
          <p:cNvSpPr>
            <a:spLocks noGrp="1"/>
          </p:cNvSpPr>
          <p:nvPr>
            <p:ph sz="half" idx="2"/>
          </p:nvPr>
        </p:nvSpPr>
        <p:spPr>
          <a:xfrm>
            <a:off x="723900" y="2514600"/>
            <a:ext cx="49053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DD56278F-9E55-7E81-DBDB-2603D1E5020C}"/>
              </a:ext>
            </a:extLst>
          </p:cNvPr>
          <p:cNvSpPr>
            <a:spLocks noGrp="1"/>
          </p:cNvSpPr>
          <p:nvPr>
            <p:ph type="body" sz="quarter" idx="3"/>
          </p:nvPr>
        </p:nvSpPr>
        <p:spPr>
          <a:xfrm>
            <a:off x="6172506" y="1690688"/>
            <a:ext cx="550127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a:extLst>
              <a:ext uri="{FF2B5EF4-FFF2-40B4-BE49-F238E27FC236}">
                <a16:creationId xmlns:a16="http://schemas.microsoft.com/office/drawing/2014/main" id="{E8129950-CDD2-48A0-02EA-DB3346C463B3}"/>
              </a:ext>
            </a:extLst>
          </p:cNvPr>
          <p:cNvSpPr>
            <a:spLocks noGrp="1"/>
          </p:cNvSpPr>
          <p:nvPr>
            <p:ph sz="quarter" idx="4"/>
          </p:nvPr>
        </p:nvSpPr>
        <p:spPr>
          <a:xfrm>
            <a:off x="6172506" y="2514600"/>
            <a:ext cx="550127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3CDB3A0C-9BAB-9739-09A5-296ADA6DCB85}"/>
              </a:ext>
              <a:ext uri="{C183D7F6-B498-43B3-948B-1728B52AA6E4}">
                <adec:decorative xmlns:adec="http://schemas.microsoft.com/office/drawing/2017/decorative" val="1"/>
              </a:ext>
            </a:extLst>
          </p:cNvPr>
          <p:cNvSpPr>
            <a:spLocks noGrp="1"/>
          </p:cNvSpPr>
          <p:nvPr>
            <p:ph type="ftr" sz="quarter" idx="11"/>
          </p:nvPr>
        </p:nvSpPr>
        <p:spPr>
          <a:xfrm>
            <a:off x="7558978" y="6310312"/>
            <a:ext cx="4114800" cy="365125"/>
          </a:xfrm>
        </p:spPr>
        <p:txBody>
          <a:bodyPr/>
          <a:lstStyle>
            <a:lvl1pPr algn="r">
              <a:defRPr sz="1100" b="1">
                <a:solidFill>
                  <a:schemeClr val="tx2"/>
                </a:solidFill>
              </a:defRPr>
            </a:lvl1pPr>
          </a:lstStyle>
          <a:p>
            <a:r>
              <a:rPr lang="en-US"/>
              <a:t>rochestermn.gov</a:t>
            </a:r>
          </a:p>
        </p:txBody>
      </p:sp>
      <p:sp>
        <p:nvSpPr>
          <p:cNvPr id="3" name="Slide Number Placeholder 16">
            <a:extLst>
              <a:ext uri="{FF2B5EF4-FFF2-40B4-BE49-F238E27FC236}">
                <a16:creationId xmlns:a16="http://schemas.microsoft.com/office/drawing/2014/main" id="{103ED1FC-B795-668B-E182-943BAEDEBDE9}"/>
              </a:ext>
            </a:extLst>
          </p:cNvPr>
          <p:cNvSpPr>
            <a:spLocks noGrp="1"/>
          </p:cNvSpPr>
          <p:nvPr>
            <p:ph type="sldNum" sz="quarter" idx="10"/>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103301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ight with left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EF3373-5D53-EAE3-E4A2-09ADBD7BFCE6}"/>
              </a:ext>
            </a:extLst>
          </p:cNvPr>
          <p:cNvSpPr>
            <a:spLocks noGrp="1"/>
          </p:cNvSpPr>
          <p:nvPr>
            <p:ph type="title"/>
          </p:nvPr>
        </p:nvSpPr>
        <p:spPr>
          <a:xfrm>
            <a:off x="838200" y="697995"/>
            <a:ext cx="5181600" cy="1325563"/>
          </a:xfrm>
        </p:spPr>
        <p:txBody>
          <a:bodyPr>
            <a:normAutofit/>
          </a:bodyPr>
          <a:lstStyle>
            <a:lvl1pPr>
              <a:defRPr sz="3200"/>
            </a:lvl1pPr>
          </a:lstStyle>
          <a:p>
            <a:r>
              <a:rPr lang="en-US"/>
              <a:t>Click to edit Master title style</a:t>
            </a:r>
          </a:p>
        </p:txBody>
      </p:sp>
      <p:sp>
        <p:nvSpPr>
          <p:cNvPr id="10" name="Content Placeholder 2">
            <a:extLst>
              <a:ext uri="{FF2B5EF4-FFF2-40B4-BE49-F238E27FC236}">
                <a16:creationId xmlns:a16="http://schemas.microsoft.com/office/drawing/2014/main" id="{C6C4E401-E0E0-693C-63DE-9342DC2F62DC}"/>
              </a:ext>
            </a:extLst>
          </p:cNvPr>
          <p:cNvSpPr>
            <a:spLocks noGrp="1"/>
          </p:cNvSpPr>
          <p:nvPr>
            <p:ph sz="half" idx="1"/>
          </p:nvPr>
        </p:nvSpPr>
        <p:spPr>
          <a:xfrm>
            <a:off x="838200" y="2261393"/>
            <a:ext cx="5181600" cy="35996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0DAD02CE-8036-7EF9-6624-6056CB4A4BD0}"/>
              </a:ext>
            </a:extLst>
          </p:cNvPr>
          <p:cNvSpPr>
            <a:spLocks noGrp="1"/>
          </p:cNvSpPr>
          <p:nvPr>
            <p:ph type="pic" idx="13" hasCustomPrompt="1"/>
          </p:nvPr>
        </p:nvSpPr>
        <p:spPr>
          <a:xfrm>
            <a:off x="6795660" y="987425"/>
            <a:ext cx="4696680" cy="4873625"/>
          </a:xfr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Insert Image</a:t>
            </a:r>
          </a:p>
        </p:txBody>
      </p:sp>
      <p:sp>
        <p:nvSpPr>
          <p:cNvPr id="3" name="Footer Placeholder 5">
            <a:extLst>
              <a:ext uri="{FF2B5EF4-FFF2-40B4-BE49-F238E27FC236}">
                <a16:creationId xmlns:a16="http://schemas.microsoft.com/office/drawing/2014/main" id="{741B7A12-9E76-917A-EEEC-8DE5FB59C728}"/>
              </a:ext>
              <a:ext uri="{C183D7F6-B498-43B3-948B-1728B52AA6E4}">
                <adec:decorative xmlns:adec="http://schemas.microsoft.com/office/drawing/2017/decorative" val="1"/>
              </a:ext>
            </a:extLst>
          </p:cNvPr>
          <p:cNvSpPr>
            <a:spLocks noGrp="1"/>
          </p:cNvSpPr>
          <p:nvPr>
            <p:ph type="ftr" sz="quarter" idx="11"/>
          </p:nvPr>
        </p:nvSpPr>
        <p:spPr>
          <a:xfrm>
            <a:off x="1905000" y="6241973"/>
            <a:ext cx="4114800" cy="365125"/>
          </a:xfrm>
        </p:spPr>
        <p:txBody>
          <a:bodyPr/>
          <a:lstStyle>
            <a:lvl1pPr algn="r">
              <a:defRPr sz="1100" b="1">
                <a:solidFill>
                  <a:schemeClr val="tx2"/>
                </a:solidFill>
              </a:defRPr>
            </a:lvl1pPr>
          </a:lstStyle>
          <a:p>
            <a:r>
              <a:rPr lang="en-US" sz="1100"/>
              <a:t>rochestermn.gov</a:t>
            </a:r>
          </a:p>
        </p:txBody>
      </p:sp>
      <p:sp>
        <p:nvSpPr>
          <p:cNvPr id="14" name="Slide Number Placeholder 16">
            <a:extLst>
              <a:ext uri="{FF2B5EF4-FFF2-40B4-BE49-F238E27FC236}">
                <a16:creationId xmlns:a16="http://schemas.microsoft.com/office/drawing/2014/main" id="{02B94A40-1778-225C-DE76-EC165A9A7BCC}"/>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4081508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mage left with right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4187EF0-E424-33C9-A755-0397A71C6302}"/>
              </a:ext>
            </a:extLst>
          </p:cNvPr>
          <p:cNvSpPr>
            <a:spLocks noGrp="1"/>
          </p:cNvSpPr>
          <p:nvPr>
            <p:ph type="title"/>
          </p:nvPr>
        </p:nvSpPr>
        <p:spPr>
          <a:xfrm>
            <a:off x="5760720" y="737180"/>
            <a:ext cx="6001788" cy="1325563"/>
          </a:xfrm>
        </p:spPr>
        <p:txBody>
          <a:bodyPr>
            <a:normAutofit/>
          </a:bodyPr>
          <a:lstStyle>
            <a:lvl1pPr>
              <a:defRPr sz="3200"/>
            </a:lvl1pPr>
          </a:lstStyle>
          <a:p>
            <a:r>
              <a:rPr lang="en-US"/>
              <a:t>Click to edit Master title style</a:t>
            </a:r>
          </a:p>
        </p:txBody>
      </p:sp>
      <p:sp>
        <p:nvSpPr>
          <p:cNvPr id="9" name="Content Placeholder 2">
            <a:extLst>
              <a:ext uri="{FF2B5EF4-FFF2-40B4-BE49-F238E27FC236}">
                <a16:creationId xmlns:a16="http://schemas.microsoft.com/office/drawing/2014/main" id="{C1F9AB6C-A17A-CF82-D0D8-2A02E3521D5E}"/>
              </a:ext>
            </a:extLst>
          </p:cNvPr>
          <p:cNvSpPr>
            <a:spLocks noGrp="1"/>
          </p:cNvSpPr>
          <p:nvPr>
            <p:ph sz="half" idx="1"/>
          </p:nvPr>
        </p:nvSpPr>
        <p:spPr>
          <a:xfrm>
            <a:off x="5806439" y="2261393"/>
            <a:ext cx="5956069" cy="35996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
            <a:extLst>
              <a:ext uri="{FF2B5EF4-FFF2-40B4-BE49-F238E27FC236}">
                <a16:creationId xmlns:a16="http://schemas.microsoft.com/office/drawing/2014/main" id="{EFE7B0DC-0ACE-47F7-E2AB-578CC3B26C8E}"/>
              </a:ext>
            </a:extLst>
          </p:cNvPr>
          <p:cNvSpPr>
            <a:spLocks noGrp="1"/>
          </p:cNvSpPr>
          <p:nvPr>
            <p:ph type="pic" idx="13" hasCustomPrompt="1"/>
          </p:nvPr>
        </p:nvSpPr>
        <p:spPr>
          <a:xfrm>
            <a:off x="838200" y="987425"/>
            <a:ext cx="4696680" cy="4873625"/>
          </a:xfr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Insert Image</a:t>
            </a:r>
          </a:p>
        </p:txBody>
      </p:sp>
      <p:sp>
        <p:nvSpPr>
          <p:cNvPr id="3" name="Footer Placeholder 5">
            <a:extLst>
              <a:ext uri="{FF2B5EF4-FFF2-40B4-BE49-F238E27FC236}">
                <a16:creationId xmlns:a16="http://schemas.microsoft.com/office/drawing/2014/main" id="{C868F850-B1CE-6A54-7795-E95535BD2C45}"/>
              </a:ext>
              <a:ext uri="{C183D7F6-B498-43B3-948B-1728B52AA6E4}">
                <adec:decorative xmlns:adec="http://schemas.microsoft.com/office/drawing/2017/decorative" val="1"/>
              </a:ext>
            </a:extLst>
          </p:cNvPr>
          <p:cNvSpPr>
            <a:spLocks noGrp="1"/>
          </p:cNvSpPr>
          <p:nvPr>
            <p:ph type="ftr" sz="quarter" idx="11"/>
          </p:nvPr>
        </p:nvSpPr>
        <p:spPr>
          <a:xfrm>
            <a:off x="7647709" y="6249723"/>
            <a:ext cx="4114800" cy="365125"/>
          </a:xfrm>
        </p:spPr>
        <p:txBody>
          <a:bodyPr/>
          <a:lstStyle>
            <a:lvl1pPr algn="r">
              <a:defRPr sz="1100" b="1">
                <a:solidFill>
                  <a:schemeClr val="tx2"/>
                </a:solidFill>
              </a:defRPr>
            </a:lvl1pPr>
          </a:lstStyle>
          <a:p>
            <a:r>
              <a:rPr lang="en-US"/>
              <a:t>rochestermn.gov</a:t>
            </a:r>
          </a:p>
        </p:txBody>
      </p:sp>
      <p:sp>
        <p:nvSpPr>
          <p:cNvPr id="4" name="Slide Number Placeholder 16">
            <a:extLst>
              <a:ext uri="{FF2B5EF4-FFF2-40B4-BE49-F238E27FC236}">
                <a16:creationId xmlns:a16="http://schemas.microsoft.com/office/drawing/2014/main" id="{7327B66E-03F7-48E5-127F-41D6F127ECCF}"/>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1501559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ed priorit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4187EF0-E424-33C9-A755-0397A71C6302}"/>
              </a:ext>
            </a:extLst>
          </p:cNvPr>
          <p:cNvSpPr>
            <a:spLocks noGrp="1"/>
          </p:cNvSpPr>
          <p:nvPr>
            <p:ph type="title"/>
          </p:nvPr>
        </p:nvSpPr>
        <p:spPr>
          <a:xfrm>
            <a:off x="838199" y="378998"/>
            <a:ext cx="8591550" cy="1325563"/>
          </a:xfrm>
        </p:spPr>
        <p:txBody>
          <a:bodyPr>
            <a:normAutofit/>
          </a:bodyPr>
          <a:lstStyle>
            <a:lvl1pPr>
              <a:defRPr sz="4400"/>
            </a:lvl1pPr>
          </a:lstStyle>
          <a:p>
            <a:r>
              <a:rPr lang="en-US"/>
              <a:t>Click to edit Master title style</a:t>
            </a:r>
          </a:p>
        </p:txBody>
      </p:sp>
      <p:sp>
        <p:nvSpPr>
          <p:cNvPr id="8" name="Arrow: Pentagon 6">
            <a:extLst>
              <a:ext uri="{FF2B5EF4-FFF2-40B4-BE49-F238E27FC236}">
                <a16:creationId xmlns:a16="http://schemas.microsoft.com/office/drawing/2014/main" id="{982A374E-E919-7B21-B946-56431206EDE2}"/>
              </a:ext>
              <a:ext uri="{C183D7F6-B498-43B3-948B-1728B52AA6E4}">
                <adec:decorative xmlns:adec="http://schemas.microsoft.com/office/drawing/2017/decorative" val="1"/>
              </a:ext>
            </a:extLst>
          </p:cNvPr>
          <p:cNvSpPr/>
          <p:nvPr userDrawn="1"/>
        </p:nvSpPr>
        <p:spPr>
          <a:xfrm>
            <a:off x="5934076" y="1781570"/>
            <a:ext cx="5419725" cy="1145526"/>
          </a:xfrm>
          <a:prstGeom prst="homePlat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34123D36-EC79-92E9-8C78-D4364998261C}"/>
              </a:ext>
            </a:extLst>
          </p:cNvPr>
          <p:cNvSpPr>
            <a:spLocks noGrp="1"/>
          </p:cNvSpPr>
          <p:nvPr>
            <p:ph type="body" sz="quarter" idx="15" hasCustomPrompt="1"/>
          </p:nvPr>
        </p:nvSpPr>
        <p:spPr>
          <a:xfrm>
            <a:off x="6096000" y="1919288"/>
            <a:ext cx="529652" cy="868362"/>
          </a:xfrm>
        </p:spPr>
        <p:txBody>
          <a:bodyPr/>
          <a:lstStyle>
            <a:lvl1pPr>
              <a:buNone/>
              <a:defRPr sz="4400" b="1">
                <a:solidFill>
                  <a:schemeClr val="bg2"/>
                </a:solidFill>
              </a:defRPr>
            </a:lvl1pPr>
            <a:lvl2pPr>
              <a:buNone/>
              <a:defRPr>
                <a:solidFill>
                  <a:schemeClr val="bg2"/>
                </a:solidFill>
              </a:defRPr>
            </a:lvl2pPr>
            <a:lvl3pPr>
              <a:buNone/>
              <a:defRPr>
                <a:solidFill>
                  <a:schemeClr val="bg2"/>
                </a:solidFill>
              </a:defRPr>
            </a:lvl3pPr>
            <a:lvl4pPr>
              <a:buNone/>
              <a:defRPr>
                <a:solidFill>
                  <a:schemeClr val="bg2"/>
                </a:solidFill>
              </a:defRPr>
            </a:lvl4pPr>
            <a:lvl5pPr>
              <a:buNone/>
              <a:defRPr>
                <a:solidFill>
                  <a:schemeClr val="bg2"/>
                </a:solidFill>
              </a:defRPr>
            </a:lvl5pPr>
          </a:lstStyle>
          <a:p>
            <a:pPr lvl="0"/>
            <a:r>
              <a:rPr lang="en-US"/>
              <a:t>#</a:t>
            </a:r>
          </a:p>
        </p:txBody>
      </p:sp>
      <p:sp>
        <p:nvSpPr>
          <p:cNvPr id="12" name="Text Placeholder 10">
            <a:extLst>
              <a:ext uri="{FF2B5EF4-FFF2-40B4-BE49-F238E27FC236}">
                <a16:creationId xmlns:a16="http://schemas.microsoft.com/office/drawing/2014/main" id="{91D9C1F7-9CE2-2DF9-E1B6-3A67FAC8EC56}"/>
              </a:ext>
            </a:extLst>
          </p:cNvPr>
          <p:cNvSpPr>
            <a:spLocks noGrp="1"/>
          </p:cNvSpPr>
          <p:nvPr>
            <p:ph type="body" sz="quarter" idx="16" hasCustomPrompt="1"/>
          </p:nvPr>
        </p:nvSpPr>
        <p:spPr>
          <a:xfrm>
            <a:off x="6725587" y="1919288"/>
            <a:ext cx="3947410" cy="868362"/>
          </a:xfrm>
        </p:spPr>
        <p:txBody>
          <a:bodyPr anchor="ctr"/>
          <a:lstStyle>
            <a:lvl1pPr>
              <a:buNone/>
              <a:defRPr sz="2000" b="1">
                <a:solidFill>
                  <a:schemeClr val="bg2"/>
                </a:solidFill>
              </a:defRPr>
            </a:lvl1pPr>
            <a:lvl2pPr>
              <a:buNone/>
              <a:defRPr>
                <a:solidFill>
                  <a:schemeClr val="bg2"/>
                </a:solidFill>
              </a:defRPr>
            </a:lvl2pPr>
            <a:lvl3pPr>
              <a:buNone/>
              <a:defRPr>
                <a:solidFill>
                  <a:schemeClr val="bg2"/>
                </a:solidFill>
              </a:defRPr>
            </a:lvl3pPr>
            <a:lvl4pPr>
              <a:buNone/>
              <a:defRPr>
                <a:solidFill>
                  <a:schemeClr val="bg2"/>
                </a:solidFill>
              </a:defRPr>
            </a:lvl4pPr>
            <a:lvl5pPr>
              <a:buNone/>
              <a:defRPr>
                <a:solidFill>
                  <a:schemeClr val="bg2"/>
                </a:solidFill>
              </a:defRPr>
            </a:lvl5pPr>
          </a:lstStyle>
          <a:p>
            <a:pPr lvl="0"/>
            <a:r>
              <a:rPr lang="en-US"/>
              <a:t>Title</a:t>
            </a:r>
          </a:p>
        </p:txBody>
      </p:sp>
      <p:sp>
        <p:nvSpPr>
          <p:cNvPr id="9" name="Content Placeholder 2">
            <a:extLst>
              <a:ext uri="{FF2B5EF4-FFF2-40B4-BE49-F238E27FC236}">
                <a16:creationId xmlns:a16="http://schemas.microsoft.com/office/drawing/2014/main" id="{C1F9AB6C-A17A-CF82-D0D8-2A02E3521D5E}"/>
              </a:ext>
            </a:extLst>
          </p:cNvPr>
          <p:cNvSpPr>
            <a:spLocks noGrp="1"/>
          </p:cNvSpPr>
          <p:nvPr>
            <p:ph sz="half" idx="1"/>
          </p:nvPr>
        </p:nvSpPr>
        <p:spPr>
          <a:xfrm>
            <a:off x="5934076" y="3020863"/>
            <a:ext cx="5419726" cy="3177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2">
            <a:extLst>
              <a:ext uri="{FF2B5EF4-FFF2-40B4-BE49-F238E27FC236}">
                <a16:creationId xmlns:a16="http://schemas.microsoft.com/office/drawing/2014/main" id="{EFE7B0DC-0ACE-47F7-E2AB-578CC3B26C8E}"/>
              </a:ext>
            </a:extLst>
          </p:cNvPr>
          <p:cNvSpPr>
            <a:spLocks noGrp="1"/>
          </p:cNvSpPr>
          <p:nvPr>
            <p:ph type="pic" idx="13" hasCustomPrompt="1"/>
          </p:nvPr>
        </p:nvSpPr>
        <p:spPr>
          <a:xfrm>
            <a:off x="838199" y="1781570"/>
            <a:ext cx="4925294" cy="3809761"/>
          </a:xfrm>
        </p:spPr>
        <p:txBody>
          <a:bodyPr/>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Insert Image</a:t>
            </a:r>
          </a:p>
        </p:txBody>
      </p:sp>
      <p:sp>
        <p:nvSpPr>
          <p:cNvPr id="7" name="Text Placeholder 6">
            <a:extLst>
              <a:ext uri="{FF2B5EF4-FFF2-40B4-BE49-F238E27FC236}">
                <a16:creationId xmlns:a16="http://schemas.microsoft.com/office/drawing/2014/main" id="{A9323152-D0F7-857A-F57D-E34AC751F86B}"/>
              </a:ext>
            </a:extLst>
          </p:cNvPr>
          <p:cNvSpPr>
            <a:spLocks noGrp="1"/>
          </p:cNvSpPr>
          <p:nvPr>
            <p:ph type="body" sz="quarter" idx="14" hasCustomPrompt="1"/>
          </p:nvPr>
        </p:nvSpPr>
        <p:spPr>
          <a:xfrm>
            <a:off x="838199" y="5755249"/>
            <a:ext cx="4925293" cy="442912"/>
          </a:xfrm>
        </p:spPr>
        <p:txBody>
          <a:bodyPr/>
          <a:lstStyle>
            <a:lvl1pPr>
              <a:buNone/>
              <a:defRPr sz="1400" b="1">
                <a:solidFill>
                  <a:schemeClr val="accent3">
                    <a:lumMod val="50000"/>
                  </a:schemeClr>
                </a:solidFill>
              </a:defRPr>
            </a:lvl1pPr>
            <a:lvl2pPr>
              <a:buNone/>
              <a:defRPr/>
            </a:lvl2pPr>
            <a:lvl3pPr>
              <a:buNone/>
              <a:defRPr/>
            </a:lvl3pPr>
            <a:lvl4pPr>
              <a:buNone/>
              <a:defRPr/>
            </a:lvl4pPr>
            <a:lvl5pPr>
              <a:buNone/>
              <a:defRPr/>
            </a:lvl5pPr>
          </a:lstStyle>
          <a:p>
            <a:pPr lvl="0"/>
            <a:r>
              <a:rPr lang="en-US"/>
              <a:t>Image Caption</a:t>
            </a:r>
          </a:p>
        </p:txBody>
      </p:sp>
      <p:sp>
        <p:nvSpPr>
          <p:cNvPr id="3" name="Footer Placeholder 5">
            <a:extLst>
              <a:ext uri="{FF2B5EF4-FFF2-40B4-BE49-F238E27FC236}">
                <a16:creationId xmlns:a16="http://schemas.microsoft.com/office/drawing/2014/main" id="{741B7A12-9E76-917A-EEEC-8DE5FB59C728}"/>
              </a:ext>
              <a:ext uri="{C183D7F6-B498-43B3-948B-1728B52AA6E4}">
                <adec:decorative xmlns:adec="http://schemas.microsoft.com/office/drawing/2017/decorative" val="1"/>
              </a:ext>
            </a:extLst>
          </p:cNvPr>
          <p:cNvSpPr>
            <a:spLocks noGrp="1"/>
          </p:cNvSpPr>
          <p:nvPr>
            <p:ph type="ftr" sz="quarter" idx="11"/>
          </p:nvPr>
        </p:nvSpPr>
        <p:spPr>
          <a:xfrm>
            <a:off x="1652043" y="6241973"/>
            <a:ext cx="4114800" cy="365125"/>
          </a:xfrm>
        </p:spPr>
        <p:txBody>
          <a:bodyPr/>
          <a:lstStyle>
            <a:lvl1pPr algn="r">
              <a:defRPr sz="1100" b="1">
                <a:solidFill>
                  <a:schemeClr val="tx2"/>
                </a:solidFill>
              </a:defRPr>
            </a:lvl1pPr>
          </a:lstStyle>
          <a:p>
            <a:r>
              <a:rPr lang="en-US" sz="1100"/>
              <a:t>rochestermn.gov</a:t>
            </a:r>
          </a:p>
        </p:txBody>
      </p:sp>
      <p:sp>
        <p:nvSpPr>
          <p:cNvPr id="4" name="Slide Number Placeholder 16">
            <a:extLst>
              <a:ext uri="{FF2B5EF4-FFF2-40B4-BE49-F238E27FC236}">
                <a16:creationId xmlns:a16="http://schemas.microsoft.com/office/drawing/2014/main" id="{D15B4932-C400-02CF-C48C-8C615782AB6F}"/>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1948734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entered 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D1DEE-3976-C636-F427-431A5697D988}"/>
              </a:ext>
            </a:extLst>
          </p:cNvPr>
          <p:cNvSpPr>
            <a:spLocks noGrp="1"/>
          </p:cNvSpPr>
          <p:nvPr>
            <p:ph type="title"/>
          </p:nvPr>
        </p:nvSpPr>
        <p:spPr/>
        <p:txBody>
          <a:bodyPr/>
          <a:lstStyle>
            <a:lvl1pPr algn="ctr">
              <a:defRPr/>
            </a:lvl1pPr>
          </a:lstStyle>
          <a:p>
            <a:r>
              <a:rPr lang="en-US"/>
              <a:t>Click to edit Master title style</a:t>
            </a:r>
          </a:p>
        </p:txBody>
      </p:sp>
      <p:sp>
        <p:nvSpPr>
          <p:cNvPr id="14" name="Text Placeholder 13">
            <a:extLst>
              <a:ext uri="{FF2B5EF4-FFF2-40B4-BE49-F238E27FC236}">
                <a16:creationId xmlns:a16="http://schemas.microsoft.com/office/drawing/2014/main" id="{7745F531-82BD-50F5-FF63-CD79661DA21C}"/>
              </a:ext>
            </a:extLst>
          </p:cNvPr>
          <p:cNvSpPr>
            <a:spLocks noGrp="1"/>
          </p:cNvSpPr>
          <p:nvPr>
            <p:ph type="body" sz="quarter" idx="15"/>
          </p:nvPr>
        </p:nvSpPr>
        <p:spPr>
          <a:xfrm>
            <a:off x="838200" y="1800225"/>
            <a:ext cx="10515600" cy="1628775"/>
          </a:xfrm>
        </p:spPr>
        <p:txBody>
          <a:bodyPr/>
          <a:lstStyle>
            <a:lvl1pPr algn="ctr">
              <a:buFontTx/>
              <a:buNone/>
              <a:defRPr/>
            </a:lvl1pPr>
            <a:lvl2pPr algn="ctr">
              <a:buFontTx/>
              <a:buNone/>
              <a:defRPr/>
            </a:lvl2pPr>
            <a:lvl3pPr algn="ctr">
              <a:buFontTx/>
              <a:buNone/>
              <a:defRPr/>
            </a:lvl3pPr>
            <a:lvl4pPr algn="ctr">
              <a:buFontTx/>
              <a:buNone/>
              <a:defRPr/>
            </a:lvl4pPr>
            <a:lvl5pPr algn="ctr">
              <a:buFontTx/>
              <a:buNone/>
              <a:defRPr/>
            </a:lvl5pPr>
          </a:lstStyle>
          <a:p>
            <a:pPr lvl="0"/>
            <a:r>
              <a:rPr lang="en-US"/>
              <a:t>Click to edit Master text styles</a:t>
            </a:r>
          </a:p>
        </p:txBody>
      </p:sp>
      <p:sp>
        <p:nvSpPr>
          <p:cNvPr id="10" name="Picture Placeholder 9" descr="Add alt text">
            <a:extLst>
              <a:ext uri="{FF2B5EF4-FFF2-40B4-BE49-F238E27FC236}">
                <a16:creationId xmlns:a16="http://schemas.microsoft.com/office/drawing/2014/main" id="{8CB33785-EE5B-1B32-0302-4D58CCD58C0D}"/>
              </a:ext>
            </a:extLst>
          </p:cNvPr>
          <p:cNvSpPr>
            <a:spLocks noGrp="1"/>
          </p:cNvSpPr>
          <p:nvPr>
            <p:ph type="pic" sz="quarter" idx="14" hasCustomPrompt="1"/>
          </p:nvPr>
        </p:nvSpPr>
        <p:spPr>
          <a:xfrm>
            <a:off x="0" y="3714750"/>
            <a:ext cx="12192000" cy="3143250"/>
          </a:xfrm>
        </p:spPr>
        <p:txBody>
          <a:bodyPr/>
          <a:lstStyle>
            <a:lvl1pPr marL="228600" marR="0" indent="-228600" algn="ctr" defTabSz="914400" rtl="0" eaLnBrk="1" fontAlgn="auto" latinLnBrk="0" hangingPunct="1">
              <a:lnSpc>
                <a:spcPct val="100000"/>
              </a:lnSpc>
              <a:spcBef>
                <a:spcPts val="1000"/>
              </a:spcBef>
              <a:spcAft>
                <a:spcPts val="0"/>
              </a:spcAft>
              <a:buClr>
                <a:schemeClr val="tx2"/>
              </a:buClr>
              <a:buSzTx/>
              <a:buFontTx/>
              <a:buNone/>
              <a:tabLst/>
              <a:defRPr/>
            </a:lvl1pPr>
          </a:lstStyle>
          <a:p>
            <a:pPr marL="228600" marR="0" lvl="0" indent="-228600" algn="l" defTabSz="914400" rtl="0" eaLnBrk="1" fontAlgn="auto" latinLnBrk="0" hangingPunct="1">
              <a:lnSpc>
                <a:spcPct val="100000"/>
              </a:lnSpc>
              <a:spcBef>
                <a:spcPts val="1000"/>
              </a:spcBef>
              <a:spcAft>
                <a:spcPts val="0"/>
              </a:spcAft>
              <a:buClr>
                <a:schemeClr val="tx2"/>
              </a:buClr>
              <a:buSzTx/>
              <a:buFont typeface="Arial" panose="020B0604020202020204" pitchFamily="34" charset="0"/>
              <a:buChar char="•"/>
              <a:tabLst/>
              <a:defRPr/>
            </a:pPr>
            <a:r>
              <a:rPr lang="en-US"/>
              <a:t>Insert Image</a:t>
            </a:r>
          </a:p>
          <a:p>
            <a:endParaRPr lang="en-US"/>
          </a:p>
        </p:txBody>
      </p:sp>
      <p:sp>
        <p:nvSpPr>
          <p:cNvPr id="5" name="Slide Number Placeholder 4">
            <a:extLst>
              <a:ext uri="{FF2B5EF4-FFF2-40B4-BE49-F238E27FC236}">
                <a16:creationId xmlns:a16="http://schemas.microsoft.com/office/drawing/2014/main" id="{5EEAE5FB-BF5C-BD98-1602-BA9C4AA70D7E}"/>
              </a:ext>
            </a:extLst>
          </p:cNvPr>
          <p:cNvSpPr>
            <a:spLocks noGrp="1"/>
          </p:cNvSpPr>
          <p:nvPr>
            <p:ph type="sldNum" sz="quarter" idx="12"/>
          </p:nvPr>
        </p:nvSpPr>
        <p:spPr/>
        <p:txBody>
          <a:bodyPr/>
          <a:lstStyle/>
          <a:p>
            <a:r>
              <a:rPr lang="en-US"/>
              <a:t>SLIDE </a:t>
            </a:r>
            <a:fld id="{E90C2CD0-D60D-874B-BB33-61B725BD8CD4}" type="slidenum">
              <a:rPr lang="en-US" smtClean="0"/>
              <a:t>‹#›</a:t>
            </a:fld>
            <a:endParaRPr lang="en-US"/>
          </a:p>
        </p:txBody>
      </p:sp>
    </p:spTree>
    <p:extLst>
      <p:ext uri="{BB962C8B-B14F-4D97-AF65-F5344CB8AC3E}">
        <p14:creationId xmlns:p14="http://schemas.microsoft.com/office/powerpoint/2010/main" val="900714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87ABA-0D85-4B4A-8805-CDABAA36D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5BD27FE4-52B6-BA65-5E6E-F3A96AD8AE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70622242-D2CA-230D-12BF-08C5FA9AB0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16">
            <a:extLst>
              <a:ext uri="{FF2B5EF4-FFF2-40B4-BE49-F238E27FC236}">
                <a16:creationId xmlns:a16="http://schemas.microsoft.com/office/drawing/2014/main" id="{B20B3F2F-F67A-EB32-5E99-36B4CEE3538F}"/>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3512647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AC41F-CA2F-1AE6-0ACF-81DD29F404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2CAE8083-F3A1-4CF1-8710-AA5A72C550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4134F0B9-A302-E8BB-4A8E-37E75367A2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Slide Number Placeholder 16">
            <a:extLst>
              <a:ext uri="{FF2B5EF4-FFF2-40B4-BE49-F238E27FC236}">
                <a16:creationId xmlns:a16="http://schemas.microsoft.com/office/drawing/2014/main" id="{037AF244-9523-3467-49D8-05BE430D556E}"/>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3161162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with Ribb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C8653A0-8237-EDCF-FDE6-896BC456F72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639" y="362240"/>
            <a:ext cx="668671" cy="1189330"/>
          </a:xfrm>
          <a:prstGeom prst="rect">
            <a:avLst/>
          </a:prstGeom>
        </p:spPr>
      </p:pic>
      <p:sp>
        <p:nvSpPr>
          <p:cNvPr id="2" name="Title 1">
            <a:extLst>
              <a:ext uri="{FF2B5EF4-FFF2-40B4-BE49-F238E27FC236}">
                <a16:creationId xmlns:a16="http://schemas.microsoft.com/office/drawing/2014/main" id="{5580D320-9210-B035-C268-143766B40013}"/>
              </a:ext>
            </a:extLst>
          </p:cNvPr>
          <p:cNvSpPr>
            <a:spLocks noGrp="1"/>
          </p:cNvSpPr>
          <p:nvPr>
            <p:ph type="title"/>
          </p:nvPr>
        </p:nvSpPr>
        <p:spPr>
          <a:xfrm>
            <a:off x="1096962" y="362240"/>
            <a:ext cx="10299700" cy="1325563"/>
          </a:xfrm>
        </p:spPr>
        <p:txBody>
          <a:bodyPr/>
          <a:lstStyle/>
          <a:p>
            <a:r>
              <a:rPr lang="en-US"/>
              <a:t>Click to edit Master title style</a:t>
            </a:r>
          </a:p>
        </p:txBody>
      </p:sp>
      <p:sp>
        <p:nvSpPr>
          <p:cNvPr id="3" name="Slide Number Placeholder 16">
            <a:extLst>
              <a:ext uri="{FF2B5EF4-FFF2-40B4-BE49-F238E27FC236}">
                <a16:creationId xmlns:a16="http://schemas.microsoft.com/office/drawing/2014/main" id="{FA771904-A47B-5B7B-4701-7FEC4F84F0EE}"/>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1966980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with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723900" y="365125"/>
            <a:ext cx="10629899" cy="1325563"/>
          </a:xfrm>
        </p:spPr>
        <p:txBody>
          <a:bodyPr/>
          <a:lstStyle>
            <a:lvl1pPr>
              <a:defRPr b="1"/>
            </a:lvl1pPr>
          </a:lstStyle>
          <a:p>
            <a:r>
              <a:rPr lang="en-US"/>
              <a:t>Click to edit Master title style</a:t>
            </a:r>
          </a:p>
        </p:txBody>
      </p:sp>
      <p:sp>
        <p:nvSpPr>
          <p:cNvPr id="4" name="Footer Placeholder 5">
            <a:extLst>
              <a:ext uri="{FF2B5EF4-FFF2-40B4-BE49-F238E27FC236}">
                <a16:creationId xmlns:a16="http://schemas.microsoft.com/office/drawing/2014/main" id="{2547A298-3C06-75A7-1898-164B75F80313}"/>
              </a:ext>
              <a:ext uri="{C183D7F6-B498-43B3-948B-1728B52AA6E4}">
                <adec:decorative xmlns:adec="http://schemas.microsoft.com/office/drawing/2017/decorative" val="1"/>
              </a:ext>
            </a:extLst>
          </p:cNvPr>
          <p:cNvSpPr>
            <a:spLocks noGrp="1"/>
          </p:cNvSpPr>
          <p:nvPr>
            <p:ph type="ftr" sz="quarter" idx="11"/>
          </p:nvPr>
        </p:nvSpPr>
        <p:spPr>
          <a:xfrm>
            <a:off x="7558978" y="6241973"/>
            <a:ext cx="4114800" cy="365125"/>
          </a:xfrm>
        </p:spPr>
        <p:txBody>
          <a:bodyPr/>
          <a:lstStyle>
            <a:lvl1pPr algn="r">
              <a:defRPr sz="1100" b="1">
                <a:solidFill>
                  <a:schemeClr val="tx2"/>
                </a:solidFill>
              </a:defRPr>
            </a:lvl1pPr>
          </a:lstStyle>
          <a:p>
            <a:r>
              <a:rPr lang="en-US" sz="1100"/>
              <a:t>rochestermn.gov</a:t>
            </a:r>
          </a:p>
        </p:txBody>
      </p:sp>
      <p:sp>
        <p:nvSpPr>
          <p:cNvPr id="3" name="Slide Number Placeholder 16">
            <a:extLst>
              <a:ext uri="{FF2B5EF4-FFF2-40B4-BE49-F238E27FC236}">
                <a16:creationId xmlns:a16="http://schemas.microsoft.com/office/drawing/2014/main" id="{103ED1FC-B795-668B-E182-943BAEDEBDE9}"/>
              </a:ext>
            </a:extLst>
          </p:cNvPr>
          <p:cNvSpPr>
            <a:spLocks noGrp="1"/>
          </p:cNvSpPr>
          <p:nvPr>
            <p:ph type="sldNum" sz="quarter" idx="10"/>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132159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D1D2-A75A-C1D4-A80D-1D433A2666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39454E-30C7-5A81-5161-AFF29F129B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16">
            <a:extLst>
              <a:ext uri="{FF2B5EF4-FFF2-40B4-BE49-F238E27FC236}">
                <a16:creationId xmlns:a16="http://schemas.microsoft.com/office/drawing/2014/main" id="{1D9C4C9A-E3B1-BA79-0832-2B67322A56F3}"/>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379362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City of Rochester, MN, Finance logo">
            <a:extLst>
              <a:ext uri="{FF2B5EF4-FFF2-40B4-BE49-F238E27FC236}">
                <a16:creationId xmlns:a16="http://schemas.microsoft.com/office/drawing/2014/main" id="{78F4DE18-EE22-F25A-9046-29FC3FF5D89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21943" t="12916" r="17049" b="9958"/>
          <a:stretch>
            <a:fillRect/>
          </a:stretch>
        </p:blipFill>
        <p:spPr>
          <a:xfrm>
            <a:off x="555765" y="362309"/>
            <a:ext cx="3115575" cy="1212635"/>
          </a:xfrm>
          <a:prstGeom prst="rect">
            <a:avLst/>
          </a:prstGeom>
        </p:spPr>
      </p:pic>
      <p:sp>
        <p:nvSpPr>
          <p:cNvPr id="20" name="Title 1">
            <a:extLst>
              <a:ext uri="{FF2B5EF4-FFF2-40B4-BE49-F238E27FC236}">
                <a16:creationId xmlns:a16="http://schemas.microsoft.com/office/drawing/2014/main" id="{DA850A36-77D8-AB71-BFB5-1012C07CAE56}"/>
              </a:ext>
            </a:extLst>
          </p:cNvPr>
          <p:cNvSpPr>
            <a:spLocks noGrp="1"/>
          </p:cNvSpPr>
          <p:nvPr>
            <p:ph type="ctrTitle" hasCustomPrompt="1"/>
          </p:nvPr>
        </p:nvSpPr>
        <p:spPr>
          <a:xfrm>
            <a:off x="683492" y="1574944"/>
            <a:ext cx="7684653" cy="2387600"/>
          </a:xfrm>
        </p:spPr>
        <p:txBody>
          <a:bodyPr anchor="b">
            <a:normAutofit/>
          </a:bodyPr>
          <a:lstStyle>
            <a:lvl1pPr algn="l">
              <a:defRPr sz="4400" b="1"/>
            </a:lvl1pPr>
          </a:lstStyle>
          <a:p>
            <a:r>
              <a:rPr lang="en-US"/>
              <a:t>CLICK TO EDIT MASTER TITLE STYLE</a:t>
            </a:r>
          </a:p>
        </p:txBody>
      </p:sp>
      <p:sp>
        <p:nvSpPr>
          <p:cNvPr id="22" name="Rectangle 21">
            <a:extLst>
              <a:ext uri="{FF2B5EF4-FFF2-40B4-BE49-F238E27FC236}">
                <a16:creationId xmlns:a16="http://schemas.microsoft.com/office/drawing/2014/main" id="{DC06E96C-D08E-A791-3AFB-9CBB12ECB1A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10488" y="4045525"/>
            <a:ext cx="5091545" cy="10160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2">
            <a:extLst>
              <a:ext uri="{FF2B5EF4-FFF2-40B4-BE49-F238E27FC236}">
                <a16:creationId xmlns:a16="http://schemas.microsoft.com/office/drawing/2014/main" id="{F3E4F9B5-3277-8B49-2932-9FD8EA36E1FA}"/>
              </a:ext>
            </a:extLst>
          </p:cNvPr>
          <p:cNvSpPr>
            <a:spLocks noGrp="1"/>
          </p:cNvSpPr>
          <p:nvPr>
            <p:ph type="subTitle" idx="1"/>
          </p:nvPr>
        </p:nvSpPr>
        <p:spPr>
          <a:xfrm>
            <a:off x="683492" y="4230107"/>
            <a:ext cx="7684653" cy="1480274"/>
          </a:xfrm>
        </p:spPr>
        <p:txBody>
          <a:bodyPr>
            <a:normAutofit/>
          </a:bodyPr>
          <a:lstStyle>
            <a:lvl1pPr marL="0" indent="0" algn="l">
              <a:buNone/>
              <a:defRPr sz="32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Date Placeholder 5">
            <a:extLst>
              <a:ext uri="{FF2B5EF4-FFF2-40B4-BE49-F238E27FC236}">
                <a16:creationId xmlns:a16="http://schemas.microsoft.com/office/drawing/2014/main" id="{5C5441EC-DE1C-1C49-94D9-2B7F6AF8F470}"/>
              </a:ext>
            </a:extLst>
          </p:cNvPr>
          <p:cNvSpPr>
            <a:spLocks noGrp="1"/>
          </p:cNvSpPr>
          <p:nvPr>
            <p:ph type="dt" sz="half" idx="10"/>
          </p:nvPr>
        </p:nvSpPr>
        <p:spPr/>
        <p:txBody>
          <a:bodyPr/>
          <a:lstStyle/>
          <a:p>
            <a:fld id="{F9FC8B9A-79A3-D743-84F4-A99589CA49C8}" type="datetime1">
              <a:rPr lang="en-US" smtClean="0"/>
              <a:t>7/7/2026</a:t>
            </a:fld>
            <a:endParaRPr lang="en-US"/>
          </a:p>
        </p:txBody>
      </p:sp>
      <p:sp>
        <p:nvSpPr>
          <p:cNvPr id="7" name="Footer Placeholder 6">
            <a:extLst>
              <a:ext uri="{FF2B5EF4-FFF2-40B4-BE49-F238E27FC236}">
                <a16:creationId xmlns:a16="http://schemas.microsoft.com/office/drawing/2014/main" id="{46BFA201-1BCC-AF9A-A1D4-70E75AE097BA}"/>
              </a:ext>
            </a:extLst>
          </p:cNvPr>
          <p:cNvSpPr>
            <a:spLocks noGrp="1"/>
          </p:cNvSpPr>
          <p:nvPr>
            <p:ph type="ftr" sz="quarter" idx="11"/>
          </p:nvPr>
        </p:nvSpPr>
        <p:spPr>
          <a:xfrm>
            <a:off x="4253345" y="6356350"/>
            <a:ext cx="4114800" cy="365125"/>
          </a:xfrm>
        </p:spPr>
        <p:txBody>
          <a:bodyPr/>
          <a:lstStyle>
            <a:lvl1pPr algn="r">
              <a:defRPr/>
            </a:lvl1pPr>
          </a:lstStyle>
          <a:p>
            <a:r>
              <a:rPr lang="en-US"/>
              <a:t>rochestermn.gov</a:t>
            </a:r>
          </a:p>
        </p:txBody>
      </p:sp>
    </p:spTree>
    <p:extLst>
      <p:ext uri="{BB962C8B-B14F-4D97-AF65-F5344CB8AC3E}">
        <p14:creationId xmlns:p14="http://schemas.microsoft.com/office/powerpoint/2010/main" val="836632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Title Slide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CAF1-9A75-E2CD-957B-913B77300860}"/>
              </a:ext>
            </a:extLst>
          </p:cNvPr>
          <p:cNvSpPr>
            <a:spLocks noGrp="1"/>
          </p:cNvSpPr>
          <p:nvPr>
            <p:ph type="ctrTitle" hasCustomPrompt="1"/>
          </p:nvPr>
        </p:nvSpPr>
        <p:spPr>
          <a:xfrm>
            <a:off x="4738254" y="2493817"/>
            <a:ext cx="7024255" cy="1593417"/>
          </a:xfrm>
        </p:spPr>
        <p:txBody>
          <a:bodyPr anchor="t">
            <a:normAutofit/>
          </a:bodyPr>
          <a:lstStyle>
            <a:lvl1pPr algn="ctr">
              <a:defRPr sz="4400" b="1">
                <a:solidFill>
                  <a:schemeClr val="bg2"/>
                </a:solidFill>
              </a:defRPr>
            </a:lvl1pPr>
          </a:lstStyle>
          <a:p>
            <a:r>
              <a:rPr lang="en-US"/>
              <a:t>CLICK TO EDIT MASTER TITLE STYLE</a:t>
            </a:r>
          </a:p>
        </p:txBody>
      </p:sp>
      <p:sp>
        <p:nvSpPr>
          <p:cNvPr id="3" name="Text Placeholder 2">
            <a:extLst>
              <a:ext uri="{FF2B5EF4-FFF2-40B4-BE49-F238E27FC236}">
                <a16:creationId xmlns:a16="http://schemas.microsoft.com/office/drawing/2014/main" id="{5B370D21-5576-3A96-DEA0-6EBD5084DA60}"/>
              </a:ext>
            </a:extLst>
          </p:cNvPr>
          <p:cNvSpPr>
            <a:spLocks noGrp="1"/>
          </p:cNvSpPr>
          <p:nvPr>
            <p:ph type="body" idx="1"/>
          </p:nvPr>
        </p:nvSpPr>
        <p:spPr>
          <a:xfrm>
            <a:off x="4738253" y="4087234"/>
            <a:ext cx="7024256" cy="709053"/>
          </a:xfrm>
        </p:spPr>
        <p:txBody>
          <a:bodyPr/>
          <a:lstStyle>
            <a:lvl1pPr marL="0" indent="0" algn="ctr">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Slide Number Placeholder 16">
            <a:extLst>
              <a:ext uri="{FF2B5EF4-FFF2-40B4-BE49-F238E27FC236}">
                <a16:creationId xmlns:a16="http://schemas.microsoft.com/office/drawing/2014/main" id="{1BCEE656-7601-A19D-A783-5CC2C5508D60}"/>
              </a:ext>
            </a:extLst>
          </p:cNvPr>
          <p:cNvSpPr>
            <a:spLocks noGrp="1"/>
          </p:cNvSpPr>
          <p:nvPr>
            <p:ph type="sldNum" sz="quarter" idx="4"/>
          </p:nvPr>
        </p:nvSpPr>
        <p:spPr>
          <a:xfrm>
            <a:off x="9019309" y="6356350"/>
            <a:ext cx="2743200" cy="365125"/>
          </a:xfrm>
          <a:prstGeom prst="rect">
            <a:avLst/>
          </a:prstGeom>
        </p:spPr>
        <p:txBody>
          <a:bodyPr vert="horz" lIns="91440" tIns="45720" rIns="91440" bIns="45720" rtlCol="0" anchor="ctr"/>
          <a:lstStyle>
            <a:lvl1pPr algn="r">
              <a:defRPr sz="1200">
                <a:solidFill>
                  <a:schemeClr val="bg2"/>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1033834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Title Slid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CAF1-9A75-E2CD-957B-913B77300860}"/>
              </a:ext>
            </a:extLst>
          </p:cNvPr>
          <p:cNvSpPr>
            <a:spLocks noGrp="1"/>
          </p:cNvSpPr>
          <p:nvPr>
            <p:ph type="ctrTitle" hasCustomPrompt="1"/>
          </p:nvPr>
        </p:nvSpPr>
        <p:spPr>
          <a:xfrm>
            <a:off x="4738254" y="2493817"/>
            <a:ext cx="7024255" cy="1593417"/>
          </a:xfrm>
        </p:spPr>
        <p:txBody>
          <a:bodyPr anchor="t">
            <a:normAutofit/>
          </a:bodyPr>
          <a:lstStyle>
            <a:lvl1pPr algn="ctr">
              <a:defRPr sz="4400" b="1">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A200320C-1BF6-7794-5CEB-9F83F5598A5F}"/>
              </a:ext>
            </a:extLst>
          </p:cNvPr>
          <p:cNvSpPr>
            <a:spLocks noGrp="1"/>
          </p:cNvSpPr>
          <p:nvPr>
            <p:ph type="body" idx="1"/>
          </p:nvPr>
        </p:nvSpPr>
        <p:spPr>
          <a:xfrm>
            <a:off x="4738253" y="4087234"/>
            <a:ext cx="7024256" cy="709053"/>
          </a:xfrm>
        </p:spPr>
        <p:txBody>
          <a:bodyPr/>
          <a:lstStyle>
            <a:lvl1pPr marL="0" indent="0" algn="ctr">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Slide Number Placeholder 16">
            <a:extLst>
              <a:ext uri="{FF2B5EF4-FFF2-40B4-BE49-F238E27FC236}">
                <a16:creationId xmlns:a16="http://schemas.microsoft.com/office/drawing/2014/main" id="{CD3D6317-87B7-AC98-EF3D-0599D617EEDB}"/>
              </a:ext>
            </a:extLst>
          </p:cNvPr>
          <p:cNvSpPr>
            <a:spLocks noGrp="1"/>
          </p:cNvSpPr>
          <p:nvPr>
            <p:ph type="sldNum" sz="quarter" idx="4"/>
          </p:nvPr>
        </p:nvSpPr>
        <p:spPr>
          <a:xfrm>
            <a:off x="9019309" y="635635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3555400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Ic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64113E-91F6-5778-C8B5-0662888615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639" y="362240"/>
            <a:ext cx="668671" cy="1189330"/>
          </a:xfrm>
          <a:prstGeom prst="rect">
            <a:avLst/>
          </a:prstGeom>
        </p:spPr>
      </p:pic>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1149926" y="365125"/>
            <a:ext cx="10612583"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0463888C-6AEC-9BE2-DC05-F2BB34F261D2}"/>
              </a:ext>
            </a:extLst>
          </p:cNvPr>
          <p:cNvSpPr>
            <a:spLocks noGrp="1"/>
          </p:cNvSpPr>
          <p:nvPr>
            <p:ph idx="1"/>
          </p:nvPr>
        </p:nvSpPr>
        <p:spPr>
          <a:xfrm>
            <a:off x="1149926" y="1825625"/>
            <a:ext cx="1061258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16">
            <a:extLst>
              <a:ext uri="{FF2B5EF4-FFF2-40B4-BE49-F238E27FC236}">
                <a16:creationId xmlns:a16="http://schemas.microsoft.com/office/drawing/2014/main" id="{ECB57381-96AE-73DE-01E6-596B60D97763}"/>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2287436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723900" y="365125"/>
            <a:ext cx="11038609"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0463888C-6AEC-9BE2-DC05-F2BB34F261D2}"/>
              </a:ext>
            </a:extLst>
          </p:cNvPr>
          <p:cNvSpPr>
            <a:spLocks noGrp="1"/>
          </p:cNvSpPr>
          <p:nvPr>
            <p:ph idx="1"/>
          </p:nvPr>
        </p:nvSpPr>
        <p:spPr>
          <a:xfrm>
            <a:off x="723900" y="1825625"/>
            <a:ext cx="1103860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92CBB5F2-10CB-1303-42D8-22859EF6B7B7}"/>
              </a:ext>
              <a:ext uri="{C183D7F6-B498-43B3-948B-1728B52AA6E4}">
                <adec:decorative xmlns:adec="http://schemas.microsoft.com/office/drawing/2017/decorative" val="1"/>
              </a:ext>
            </a:extLst>
          </p:cNvPr>
          <p:cNvSpPr>
            <a:spLocks noGrp="1"/>
          </p:cNvSpPr>
          <p:nvPr>
            <p:ph type="ftr" sz="quarter" idx="11"/>
          </p:nvPr>
        </p:nvSpPr>
        <p:spPr>
          <a:xfrm>
            <a:off x="7647709" y="6257531"/>
            <a:ext cx="4114800" cy="365125"/>
          </a:xfrm>
        </p:spPr>
        <p:txBody>
          <a:bodyPr/>
          <a:lstStyle>
            <a:lvl1pPr algn="r">
              <a:defRPr sz="1100" b="1">
                <a:solidFill>
                  <a:schemeClr val="tx2"/>
                </a:solidFill>
              </a:defRPr>
            </a:lvl1pPr>
          </a:lstStyle>
          <a:p>
            <a:r>
              <a:rPr lang="en-US" sz="1100"/>
              <a:t>rochestermn.gov</a:t>
            </a:r>
          </a:p>
        </p:txBody>
      </p:sp>
      <p:sp>
        <p:nvSpPr>
          <p:cNvPr id="11" name="Slide Number Placeholder 16">
            <a:extLst>
              <a:ext uri="{FF2B5EF4-FFF2-40B4-BE49-F238E27FC236}">
                <a16:creationId xmlns:a16="http://schemas.microsoft.com/office/drawing/2014/main" id="{F339608D-691A-599D-87B4-41B6882F1FF4}"/>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3143408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Separate Columns - Ic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64113E-91F6-5778-C8B5-06628886155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639" y="362240"/>
            <a:ext cx="668671" cy="1189330"/>
          </a:xfrm>
          <a:prstGeom prst="rect">
            <a:avLst/>
          </a:prstGeom>
        </p:spPr>
      </p:pic>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1149927" y="365125"/>
            <a:ext cx="10612582" cy="1325563"/>
          </a:xfr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0463888C-6AEC-9BE2-DC05-F2BB34F261D2}"/>
              </a:ext>
            </a:extLst>
          </p:cNvPr>
          <p:cNvSpPr>
            <a:spLocks noGrp="1"/>
          </p:cNvSpPr>
          <p:nvPr>
            <p:ph idx="1"/>
          </p:nvPr>
        </p:nvSpPr>
        <p:spPr>
          <a:xfrm>
            <a:off x="1149926" y="1825625"/>
            <a:ext cx="490045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B455E3D-D686-D51E-12E1-F9354D84E784}"/>
              </a:ext>
            </a:extLst>
          </p:cNvPr>
          <p:cNvSpPr>
            <a:spLocks noGrp="1"/>
          </p:cNvSpPr>
          <p:nvPr>
            <p:ph idx="13"/>
          </p:nvPr>
        </p:nvSpPr>
        <p:spPr>
          <a:xfrm>
            <a:off x="6453343" y="1824036"/>
            <a:ext cx="53091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16">
            <a:extLst>
              <a:ext uri="{FF2B5EF4-FFF2-40B4-BE49-F238E27FC236}">
                <a16:creationId xmlns:a16="http://schemas.microsoft.com/office/drawing/2014/main" id="{D003B67F-7CF8-A26D-FAF7-B470A76CD119}"/>
              </a:ext>
            </a:extLst>
          </p:cNvPr>
          <p:cNvSpPr>
            <a:spLocks noGrp="1"/>
          </p:cNvSpPr>
          <p:nvPr>
            <p:ph type="sldNum" sz="quarter" idx="4"/>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408502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Separate Columns -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723900" y="365125"/>
            <a:ext cx="11038609" cy="1325563"/>
          </a:xfrm>
        </p:spPr>
        <p:txBody>
          <a:bodyPr/>
          <a:lstStyle>
            <a:lvl1pPr>
              <a:defRPr b="1"/>
            </a:lvl1pPr>
          </a:lstStyle>
          <a:p>
            <a:r>
              <a:rPr lang="en-US"/>
              <a:t>Click to edit Master title style</a:t>
            </a:r>
          </a:p>
        </p:txBody>
      </p:sp>
      <p:sp>
        <p:nvSpPr>
          <p:cNvPr id="5" name="Content Placeholder 3">
            <a:extLst>
              <a:ext uri="{FF2B5EF4-FFF2-40B4-BE49-F238E27FC236}">
                <a16:creationId xmlns:a16="http://schemas.microsoft.com/office/drawing/2014/main" id="{FD039DE7-E4AD-4147-48D8-D983C27601A9}"/>
              </a:ext>
            </a:extLst>
          </p:cNvPr>
          <p:cNvSpPr>
            <a:spLocks noGrp="1"/>
          </p:cNvSpPr>
          <p:nvPr>
            <p:ph sz="half" idx="2"/>
          </p:nvPr>
        </p:nvSpPr>
        <p:spPr>
          <a:xfrm>
            <a:off x="723899" y="1824036"/>
            <a:ext cx="5030075" cy="4375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5">
            <a:extLst>
              <a:ext uri="{FF2B5EF4-FFF2-40B4-BE49-F238E27FC236}">
                <a16:creationId xmlns:a16="http://schemas.microsoft.com/office/drawing/2014/main" id="{E8129950-CDD2-48A0-02EA-DB3346C463B3}"/>
              </a:ext>
            </a:extLst>
          </p:cNvPr>
          <p:cNvSpPr>
            <a:spLocks noGrp="1"/>
          </p:cNvSpPr>
          <p:nvPr>
            <p:ph sz="quarter" idx="4"/>
          </p:nvPr>
        </p:nvSpPr>
        <p:spPr>
          <a:xfrm>
            <a:off x="6038848" y="1824036"/>
            <a:ext cx="5723661" cy="4375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5">
            <a:extLst>
              <a:ext uri="{FF2B5EF4-FFF2-40B4-BE49-F238E27FC236}">
                <a16:creationId xmlns:a16="http://schemas.microsoft.com/office/drawing/2014/main" id="{B901E7AA-25AB-0FCD-81F8-BA62CBBDD342}"/>
              </a:ext>
              <a:ext uri="{C183D7F6-B498-43B3-948B-1728B52AA6E4}">
                <adec:decorative xmlns:adec="http://schemas.microsoft.com/office/drawing/2017/decorative" val="1"/>
              </a:ext>
            </a:extLst>
          </p:cNvPr>
          <p:cNvSpPr>
            <a:spLocks noGrp="1"/>
          </p:cNvSpPr>
          <p:nvPr>
            <p:ph type="ftr" sz="quarter" idx="11"/>
          </p:nvPr>
        </p:nvSpPr>
        <p:spPr>
          <a:xfrm>
            <a:off x="7647709" y="6255732"/>
            <a:ext cx="4114800" cy="365125"/>
          </a:xfrm>
        </p:spPr>
        <p:txBody>
          <a:bodyPr/>
          <a:lstStyle>
            <a:lvl1pPr algn="r">
              <a:defRPr sz="1100" b="1">
                <a:solidFill>
                  <a:schemeClr val="tx2"/>
                </a:solidFill>
              </a:defRPr>
            </a:lvl1pPr>
          </a:lstStyle>
          <a:p>
            <a:r>
              <a:rPr lang="en-US"/>
              <a:t>rochestermn.gov</a:t>
            </a:r>
          </a:p>
        </p:txBody>
      </p:sp>
      <p:sp>
        <p:nvSpPr>
          <p:cNvPr id="3" name="Slide Number Placeholder 16">
            <a:extLst>
              <a:ext uri="{FF2B5EF4-FFF2-40B4-BE49-F238E27FC236}">
                <a16:creationId xmlns:a16="http://schemas.microsoft.com/office/drawing/2014/main" id="{33B5E30B-478C-891F-B638-41F3BDC98CAC}"/>
              </a:ext>
            </a:extLst>
          </p:cNvPr>
          <p:cNvSpPr>
            <a:spLocks noGrp="1"/>
          </p:cNvSpPr>
          <p:nvPr>
            <p:ph type="sldNum" sz="quarter" idx="10"/>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2150909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 Icon Layout">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EFED43-0203-9726-2E80-6CB081A0FA5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8639" y="362240"/>
            <a:ext cx="668671" cy="1189330"/>
          </a:xfrm>
          <a:prstGeom prst="rect">
            <a:avLst/>
          </a:prstGeom>
        </p:spPr>
      </p:pic>
      <p:sp>
        <p:nvSpPr>
          <p:cNvPr id="2" name="Title 1">
            <a:extLst>
              <a:ext uri="{FF2B5EF4-FFF2-40B4-BE49-F238E27FC236}">
                <a16:creationId xmlns:a16="http://schemas.microsoft.com/office/drawing/2014/main" id="{89D992D0-766D-88E0-F54F-F41A04930395}"/>
              </a:ext>
            </a:extLst>
          </p:cNvPr>
          <p:cNvSpPr>
            <a:spLocks noGrp="1"/>
          </p:cNvSpPr>
          <p:nvPr>
            <p:ph type="title"/>
          </p:nvPr>
        </p:nvSpPr>
        <p:spPr>
          <a:xfrm>
            <a:off x="1162160" y="365125"/>
            <a:ext cx="10629899" cy="1325563"/>
          </a:xfrm>
        </p:spPr>
        <p:txBody>
          <a:bodyPr/>
          <a:lstStyle>
            <a:lvl1pPr>
              <a:defRPr b="1"/>
            </a:lvl1pPr>
          </a:lstStyle>
          <a:p>
            <a:r>
              <a:rPr lang="en-US"/>
              <a:t>Click to edit Master title style</a:t>
            </a:r>
          </a:p>
        </p:txBody>
      </p:sp>
      <p:sp>
        <p:nvSpPr>
          <p:cNvPr id="4" name="Text Placeholder 2">
            <a:extLst>
              <a:ext uri="{FF2B5EF4-FFF2-40B4-BE49-F238E27FC236}">
                <a16:creationId xmlns:a16="http://schemas.microsoft.com/office/drawing/2014/main" id="{837DD4FA-B045-F018-2044-B3B2F6C25ACC}"/>
              </a:ext>
            </a:extLst>
          </p:cNvPr>
          <p:cNvSpPr>
            <a:spLocks noGrp="1"/>
          </p:cNvSpPr>
          <p:nvPr>
            <p:ph type="body" idx="1"/>
          </p:nvPr>
        </p:nvSpPr>
        <p:spPr>
          <a:xfrm>
            <a:off x="1160265" y="1795619"/>
            <a:ext cx="49053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3">
            <a:extLst>
              <a:ext uri="{FF2B5EF4-FFF2-40B4-BE49-F238E27FC236}">
                <a16:creationId xmlns:a16="http://schemas.microsoft.com/office/drawing/2014/main" id="{FD039DE7-E4AD-4147-48D8-D983C27601A9}"/>
              </a:ext>
            </a:extLst>
          </p:cNvPr>
          <p:cNvSpPr>
            <a:spLocks noGrp="1"/>
          </p:cNvSpPr>
          <p:nvPr>
            <p:ph sz="half" idx="2"/>
          </p:nvPr>
        </p:nvSpPr>
        <p:spPr>
          <a:xfrm>
            <a:off x="1160265" y="2619531"/>
            <a:ext cx="49053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DD56278F-9E55-7E81-DBDB-2603D1E5020C}"/>
              </a:ext>
            </a:extLst>
          </p:cNvPr>
          <p:cNvSpPr>
            <a:spLocks noGrp="1"/>
          </p:cNvSpPr>
          <p:nvPr>
            <p:ph type="body" sz="quarter" idx="3"/>
          </p:nvPr>
        </p:nvSpPr>
        <p:spPr>
          <a:xfrm>
            <a:off x="6608871" y="179561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a:extLst>
              <a:ext uri="{FF2B5EF4-FFF2-40B4-BE49-F238E27FC236}">
                <a16:creationId xmlns:a16="http://schemas.microsoft.com/office/drawing/2014/main" id="{E8129950-CDD2-48A0-02EA-DB3346C463B3}"/>
              </a:ext>
            </a:extLst>
          </p:cNvPr>
          <p:cNvSpPr>
            <a:spLocks noGrp="1"/>
          </p:cNvSpPr>
          <p:nvPr>
            <p:ph sz="quarter" idx="4"/>
          </p:nvPr>
        </p:nvSpPr>
        <p:spPr>
          <a:xfrm>
            <a:off x="6608871" y="261953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16">
            <a:extLst>
              <a:ext uri="{FF2B5EF4-FFF2-40B4-BE49-F238E27FC236}">
                <a16:creationId xmlns:a16="http://schemas.microsoft.com/office/drawing/2014/main" id="{103ED1FC-B795-668B-E182-943BAEDEBDE9}"/>
              </a:ext>
            </a:extLst>
          </p:cNvPr>
          <p:cNvSpPr>
            <a:spLocks noGrp="1"/>
          </p:cNvSpPr>
          <p:nvPr>
            <p:ph type="sldNum" sz="quarter" idx="10"/>
          </p:nvPr>
        </p:nvSpPr>
        <p:spPr>
          <a:xfrm>
            <a:off x="9019309" y="36224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r>
              <a:rPr lang="en-US"/>
              <a:t>SLIDE </a:t>
            </a:r>
            <a:fld id="{E90C2CD0-D60D-874B-BB33-61B725BD8CD4}" type="slidenum">
              <a:rPr lang="en-US" smtClean="0"/>
              <a:pPr/>
              <a:t>‹#›</a:t>
            </a:fld>
            <a:endParaRPr lang="en-US"/>
          </a:p>
        </p:txBody>
      </p:sp>
    </p:spTree>
    <p:extLst>
      <p:ext uri="{BB962C8B-B14F-4D97-AF65-F5344CB8AC3E}">
        <p14:creationId xmlns:p14="http://schemas.microsoft.com/office/powerpoint/2010/main" val="738928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117666-1149-33DD-A84E-8C579B6195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C05849-BB4F-753C-43A1-124FA1A0AD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B5D6F-F0A3-3A3E-CE7A-CBB8478A1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0FED05-5C21-1149-96F2-4420D2EA1A1F}" type="datetime1">
              <a:rPr lang="en-US" smtClean="0"/>
              <a:t>7/7/2026</a:t>
            </a:fld>
            <a:endParaRPr lang="en-US"/>
          </a:p>
        </p:txBody>
      </p:sp>
      <p:sp>
        <p:nvSpPr>
          <p:cNvPr id="5" name="Footer Placeholder 4">
            <a:extLst>
              <a:ext uri="{FF2B5EF4-FFF2-40B4-BE49-F238E27FC236}">
                <a16:creationId xmlns:a16="http://schemas.microsoft.com/office/drawing/2014/main" id="{C3DE3AAD-2BE6-F45B-82F5-AE28629B9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a:solidFill>
                  <a:schemeClr val="tx1">
                    <a:tint val="82000"/>
                  </a:schemeClr>
                </a:solidFill>
              </a:defRPr>
            </a:lvl1pPr>
          </a:lstStyle>
          <a:p>
            <a:r>
              <a:rPr lang="en-US"/>
              <a:t>rochestermn.gov</a:t>
            </a:r>
          </a:p>
        </p:txBody>
      </p:sp>
      <p:sp>
        <p:nvSpPr>
          <p:cNvPr id="17" name="Slide Number Placeholder 16">
            <a:extLst>
              <a:ext uri="{FF2B5EF4-FFF2-40B4-BE49-F238E27FC236}">
                <a16:creationId xmlns:a16="http://schemas.microsoft.com/office/drawing/2014/main" id="{523C0CD8-EA5C-E27C-7B77-90619E4E5C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r>
              <a:rPr lang="en-US"/>
              <a:t>SLIDE </a:t>
            </a:r>
            <a:fld id="{E90C2CD0-D60D-874B-BB33-61B725BD8CD4}" type="slidenum">
              <a:rPr lang="en-US" smtClean="0"/>
              <a:t>‹#›</a:t>
            </a:fld>
            <a:endParaRPr lang="en-US"/>
          </a:p>
        </p:txBody>
      </p:sp>
    </p:spTree>
    <p:extLst>
      <p:ext uri="{BB962C8B-B14F-4D97-AF65-F5344CB8AC3E}">
        <p14:creationId xmlns:p14="http://schemas.microsoft.com/office/powerpoint/2010/main" val="719265843"/>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36" r:id="rId3"/>
    <p:sldLayoutId id="2147483737" r:id="rId4"/>
    <p:sldLayoutId id="2147483738" r:id="rId5"/>
    <p:sldLayoutId id="2147483740" r:id="rId6"/>
    <p:sldLayoutId id="2147483739" r:id="rId7"/>
    <p:sldLayoutId id="2147483741" r:id="rId8"/>
    <p:sldLayoutId id="2147483755" r:id="rId9"/>
    <p:sldLayoutId id="2147483742" r:id="rId10"/>
    <p:sldLayoutId id="2147483760" r:id="rId11"/>
    <p:sldLayoutId id="2147483750" r:id="rId12"/>
    <p:sldLayoutId id="2147483754" r:id="rId13"/>
    <p:sldLayoutId id="2147483752" r:id="rId14"/>
    <p:sldLayoutId id="2147483746" r:id="rId15"/>
    <p:sldLayoutId id="2147483747" r:id="rId16"/>
    <p:sldLayoutId id="2147483744" r:id="rId17"/>
    <p:sldLayoutId id="2147483753" r:id="rId18"/>
    <p:sldLayoutId id="2147483748" r:id="rId19"/>
  </p:sldLayoutIdLs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rochestermn.gov/"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hyperlink" Target="https://www.rochestermn.gov/"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7" descr="Logo for the City of Rochester, MN">
            <a:extLst>
              <a:ext uri="{FF2B5EF4-FFF2-40B4-BE49-F238E27FC236}">
                <a16:creationId xmlns:a16="http://schemas.microsoft.com/office/drawing/2014/main" id="{F27410C3-E878-9525-3A0B-C510FDB9A5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23209" cy="2480225"/>
          </a:xfrm>
          <a:prstGeom prst="rect">
            <a:avLst/>
          </a:prstGeom>
        </p:spPr>
      </p:pic>
      <p:sp>
        <p:nvSpPr>
          <p:cNvPr id="2" name="Title 1">
            <a:extLst>
              <a:ext uri="{FF2B5EF4-FFF2-40B4-BE49-F238E27FC236}">
                <a16:creationId xmlns:a16="http://schemas.microsoft.com/office/drawing/2014/main" id="{0D9E6D91-1194-D578-6D4C-951FB0AC21B2}"/>
              </a:ext>
            </a:extLst>
          </p:cNvPr>
          <p:cNvSpPr>
            <a:spLocks noGrp="1"/>
          </p:cNvSpPr>
          <p:nvPr>
            <p:ph type="ctrTitle"/>
          </p:nvPr>
        </p:nvSpPr>
        <p:spPr/>
        <p:txBody>
          <a:bodyPr>
            <a:normAutofit/>
          </a:bodyPr>
          <a:lstStyle/>
          <a:p>
            <a:r>
              <a:rPr lang="en-US"/>
              <a:t>2027 Recommended Supplemental Budget </a:t>
            </a:r>
          </a:p>
        </p:txBody>
      </p:sp>
      <p:sp>
        <p:nvSpPr>
          <p:cNvPr id="3" name="Subtitle 2">
            <a:extLst>
              <a:ext uri="{FF2B5EF4-FFF2-40B4-BE49-F238E27FC236}">
                <a16:creationId xmlns:a16="http://schemas.microsoft.com/office/drawing/2014/main" id="{14697F46-6D94-C000-39F1-96A07B8B8492}"/>
              </a:ext>
            </a:extLst>
          </p:cNvPr>
          <p:cNvSpPr>
            <a:spLocks noGrp="1"/>
          </p:cNvSpPr>
          <p:nvPr>
            <p:ph type="subTitle" idx="1"/>
          </p:nvPr>
        </p:nvSpPr>
        <p:spPr/>
        <p:txBody>
          <a:bodyPr/>
          <a:lstStyle/>
          <a:p>
            <a:r>
              <a:rPr lang="en-US"/>
              <a:t>July 13, 2026</a:t>
            </a:r>
          </a:p>
        </p:txBody>
      </p:sp>
      <p:sp>
        <p:nvSpPr>
          <p:cNvPr id="4" name="Date Placeholder 12">
            <a:extLst>
              <a:ext uri="{FF2B5EF4-FFF2-40B4-BE49-F238E27FC236}">
                <a16:creationId xmlns:a16="http://schemas.microsoft.com/office/drawing/2014/main" id="{48DACE50-BF0D-7758-042D-97503A7F0FEE}"/>
              </a:ext>
            </a:extLst>
          </p:cNvPr>
          <p:cNvSpPr txBox="1">
            <a:spLocks/>
          </p:cNvSpPr>
          <p:nvPr/>
        </p:nvSpPr>
        <p:spPr>
          <a:xfrm>
            <a:off x="5150618"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hlinkClick r:id="rId4"/>
              </a:rPr>
              <a:t>rochestermn.gov</a:t>
            </a:r>
            <a:endParaRPr lang="en-US"/>
          </a:p>
        </p:txBody>
      </p:sp>
    </p:spTree>
    <p:extLst>
      <p:ext uri="{BB962C8B-B14F-4D97-AF65-F5344CB8AC3E}">
        <p14:creationId xmlns:p14="http://schemas.microsoft.com/office/powerpoint/2010/main" val="197486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67183-B520-F539-3086-3FD2F4D3A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6B6CC7-7D2C-6600-B9F8-F1D0823C6DED}"/>
              </a:ext>
            </a:extLst>
          </p:cNvPr>
          <p:cNvSpPr>
            <a:spLocks noGrp="1"/>
          </p:cNvSpPr>
          <p:nvPr>
            <p:ph type="title"/>
          </p:nvPr>
        </p:nvSpPr>
        <p:spPr/>
        <p:txBody>
          <a:bodyPr/>
          <a:lstStyle/>
          <a:p>
            <a:r>
              <a:rPr lang="en-US"/>
              <a:t>2027 Fund Reliance on Tax Levy</a:t>
            </a:r>
          </a:p>
        </p:txBody>
      </p:sp>
      <p:graphicFrame>
        <p:nvGraphicFramePr>
          <p:cNvPr id="7" name="Chart 6" descr="This chart shows the 2027 budgeted fund reliance on the tax levy.  For example, the Library fund budget for 2027 is 87.4% reliant on the tax levy.">
            <a:extLst>
              <a:ext uri="{FF2B5EF4-FFF2-40B4-BE49-F238E27FC236}">
                <a16:creationId xmlns:a16="http://schemas.microsoft.com/office/drawing/2014/main" id="{89E72C5C-DA19-C6DB-8CA8-2D5CF03059DC}"/>
              </a:ext>
            </a:extLst>
          </p:cNvPr>
          <p:cNvGraphicFramePr/>
          <p:nvPr>
            <p:extLst>
              <p:ext uri="{D42A27DB-BD31-4B8C-83A1-F6EECF244321}">
                <p14:modId xmlns:p14="http://schemas.microsoft.com/office/powerpoint/2010/main" val="1501763472"/>
              </p:ext>
            </p:extLst>
          </p:nvPr>
        </p:nvGraphicFramePr>
        <p:xfrm>
          <a:off x="723900" y="1690688"/>
          <a:ext cx="10744200" cy="4601633"/>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7">
            <a:extLst>
              <a:ext uri="{FF2B5EF4-FFF2-40B4-BE49-F238E27FC236}">
                <a16:creationId xmlns:a16="http://schemas.microsoft.com/office/drawing/2014/main" id="{541FE1A7-DE09-1693-1DF2-53E260E970CE}"/>
              </a:ext>
            </a:extLst>
          </p:cNvPr>
          <p:cNvSpPr>
            <a:spLocks noGrp="1"/>
          </p:cNvSpPr>
          <p:nvPr>
            <p:ph type="sldNum" sz="quarter" idx="4"/>
          </p:nvPr>
        </p:nvSpPr>
        <p:spPr/>
        <p:txBody>
          <a:bodyPr/>
          <a:lstStyle/>
          <a:p>
            <a:r>
              <a:rPr lang="en-US"/>
              <a:t>SLIDE </a:t>
            </a:r>
            <a:fld id="{E90C2CD0-D60D-874B-BB33-61B725BD8CD4}" type="slidenum">
              <a:rPr lang="en-US" smtClean="0"/>
              <a:pPr/>
              <a:t>10</a:t>
            </a:fld>
            <a:endParaRPr lang="en-US"/>
          </a:p>
        </p:txBody>
      </p:sp>
    </p:spTree>
    <p:extLst>
      <p:ext uri="{BB962C8B-B14F-4D97-AF65-F5344CB8AC3E}">
        <p14:creationId xmlns:p14="http://schemas.microsoft.com/office/powerpoint/2010/main" val="1279420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A2AA-F84D-8042-4F9A-2247F3C98243}"/>
              </a:ext>
            </a:extLst>
          </p:cNvPr>
          <p:cNvSpPr>
            <a:spLocks noGrp="1"/>
          </p:cNvSpPr>
          <p:nvPr>
            <p:ph type="title"/>
          </p:nvPr>
        </p:nvSpPr>
        <p:spPr>
          <a:xfrm>
            <a:off x="1162160" y="383605"/>
            <a:ext cx="10629899" cy="1325563"/>
          </a:xfrm>
        </p:spPr>
        <p:txBody>
          <a:bodyPr/>
          <a:lstStyle/>
          <a:p>
            <a:r>
              <a:rPr lang="en-US"/>
              <a:t>Breaking Down the Levy Increase</a:t>
            </a:r>
          </a:p>
        </p:txBody>
      </p:sp>
      <p:sp>
        <p:nvSpPr>
          <p:cNvPr id="3" name="Text Placeholder 2">
            <a:extLst>
              <a:ext uri="{FF2B5EF4-FFF2-40B4-BE49-F238E27FC236}">
                <a16:creationId xmlns:a16="http://schemas.microsoft.com/office/drawing/2014/main" id="{E57B4778-3750-919B-4552-C289BC72367E}"/>
              </a:ext>
            </a:extLst>
          </p:cNvPr>
          <p:cNvSpPr>
            <a:spLocks noGrp="1"/>
          </p:cNvSpPr>
          <p:nvPr>
            <p:ph type="body" idx="1"/>
          </p:nvPr>
        </p:nvSpPr>
        <p:spPr>
          <a:xfrm>
            <a:off x="528670" y="1805042"/>
            <a:ext cx="2987528" cy="1098410"/>
          </a:xfrm>
          <a:solidFill>
            <a:schemeClr val="accent2"/>
          </a:solidFill>
          <a:ln>
            <a:solidFill>
              <a:schemeClr val="tx1"/>
            </a:solidFill>
          </a:ln>
        </p:spPr>
        <p:txBody>
          <a:bodyPr>
            <a:normAutofit/>
          </a:bodyPr>
          <a:lstStyle/>
          <a:p>
            <a:pPr algn="ctr"/>
            <a:r>
              <a:rPr lang="en-US">
                <a:solidFill>
                  <a:schemeClr val="tx1"/>
                </a:solidFill>
              </a:rPr>
              <a:t>Decision Packages</a:t>
            </a:r>
          </a:p>
          <a:p>
            <a:pPr algn="ctr"/>
            <a:r>
              <a:rPr lang="en-US" b="0">
                <a:solidFill>
                  <a:schemeClr val="tx1"/>
                </a:solidFill>
              </a:rPr>
              <a:t>1.15%</a:t>
            </a:r>
            <a:endParaRPr lang="en-US" b="0">
              <a:solidFill>
                <a:schemeClr val="tx1"/>
              </a:solidFill>
              <a:cs typeface="Arial"/>
            </a:endParaRPr>
          </a:p>
        </p:txBody>
      </p:sp>
      <p:sp>
        <p:nvSpPr>
          <p:cNvPr id="8" name="Text Placeholder 2">
            <a:extLst>
              <a:ext uri="{FF2B5EF4-FFF2-40B4-BE49-F238E27FC236}">
                <a16:creationId xmlns:a16="http://schemas.microsoft.com/office/drawing/2014/main" id="{E985AFFE-0886-662B-DC8E-99FE04BAFF5F}"/>
              </a:ext>
            </a:extLst>
          </p:cNvPr>
          <p:cNvSpPr txBox="1">
            <a:spLocks/>
          </p:cNvSpPr>
          <p:nvPr/>
        </p:nvSpPr>
        <p:spPr>
          <a:xfrm>
            <a:off x="528670" y="3028264"/>
            <a:ext cx="2987528" cy="1098410"/>
          </a:xfrm>
          <a:prstGeom prst="rect">
            <a:avLst/>
          </a:prstGeom>
          <a:solidFill>
            <a:schemeClr val="accent1"/>
          </a:solidFill>
          <a:ln>
            <a:solidFill>
              <a:schemeClr val="tx1"/>
            </a:solidFill>
          </a:ln>
        </p:spPr>
        <p:txBody>
          <a:bodyPr vert="horz" lIns="91440" tIns="45720" rIns="91440" bIns="45720" rtlCol="0" anchor="b">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400" b="1" kern="1200">
                <a:solidFill>
                  <a:schemeClr val="accent3">
                    <a:lumMod val="50000"/>
                  </a:schemeClr>
                </a:solidFill>
                <a:latin typeface="+mn-lt"/>
                <a:ea typeface="+mn-ea"/>
                <a:cs typeface="+mn-cs"/>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2000" b="1" kern="1200">
                <a:solidFill>
                  <a:schemeClr val="accent3">
                    <a:lumMod val="50000"/>
                  </a:schemeClr>
                </a:solidFill>
                <a:latin typeface="+mn-lt"/>
                <a:ea typeface="+mn-ea"/>
                <a:cs typeface="+mn-cs"/>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800" b="1" kern="1200">
                <a:solidFill>
                  <a:schemeClr val="accent3">
                    <a:lumMod val="50000"/>
                  </a:schemeClr>
                </a:solidFill>
                <a:latin typeface="+mn-lt"/>
                <a:ea typeface="+mn-ea"/>
                <a:cs typeface="+mn-cs"/>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solidFill>
                  <a:schemeClr val="tx1"/>
                </a:solidFill>
              </a:rPr>
              <a:t>Other</a:t>
            </a:r>
            <a:endParaRPr lang="en-US">
              <a:solidFill>
                <a:schemeClr val="tx1"/>
              </a:solidFill>
              <a:cs typeface="Arial"/>
            </a:endParaRPr>
          </a:p>
          <a:p>
            <a:pPr algn="ctr"/>
            <a:r>
              <a:rPr lang="en-US" b="0">
                <a:solidFill>
                  <a:schemeClr val="tx1"/>
                </a:solidFill>
              </a:rPr>
              <a:t>0.92%</a:t>
            </a:r>
            <a:endParaRPr lang="en-US" b="0">
              <a:solidFill>
                <a:schemeClr val="tx1"/>
              </a:solidFill>
              <a:cs typeface="Arial"/>
            </a:endParaRPr>
          </a:p>
        </p:txBody>
      </p:sp>
      <p:sp>
        <p:nvSpPr>
          <p:cNvPr id="9" name="Text Placeholder 2">
            <a:extLst>
              <a:ext uri="{FF2B5EF4-FFF2-40B4-BE49-F238E27FC236}">
                <a16:creationId xmlns:a16="http://schemas.microsoft.com/office/drawing/2014/main" id="{98F541BA-52AB-5884-C8AA-E093389F6549}"/>
              </a:ext>
            </a:extLst>
          </p:cNvPr>
          <p:cNvSpPr txBox="1">
            <a:spLocks/>
          </p:cNvSpPr>
          <p:nvPr/>
        </p:nvSpPr>
        <p:spPr>
          <a:xfrm>
            <a:off x="3633945" y="3028264"/>
            <a:ext cx="2987528" cy="1098410"/>
          </a:xfrm>
          <a:prstGeom prst="rect">
            <a:avLst/>
          </a:prstGeom>
          <a:solidFill>
            <a:schemeClr val="accent1"/>
          </a:solidFill>
          <a:ln>
            <a:solidFill>
              <a:schemeClr val="tx1"/>
            </a:solidFill>
          </a:ln>
        </p:spPr>
        <p:txBody>
          <a:bodyPr vert="horz" lIns="91440" tIns="45720" rIns="91440" bIns="45720" rtlCol="0" anchor="b">
            <a:normAutofit fontScale="85000" lnSpcReduction="10000"/>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400" b="1" kern="1200">
                <a:solidFill>
                  <a:schemeClr val="accent3">
                    <a:lumMod val="50000"/>
                  </a:schemeClr>
                </a:solidFill>
                <a:latin typeface="+mn-lt"/>
                <a:ea typeface="+mn-ea"/>
                <a:cs typeface="+mn-cs"/>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2000" b="1" kern="1200">
                <a:solidFill>
                  <a:schemeClr val="accent3">
                    <a:lumMod val="50000"/>
                  </a:schemeClr>
                </a:solidFill>
                <a:latin typeface="+mn-lt"/>
                <a:ea typeface="+mn-ea"/>
                <a:cs typeface="+mn-cs"/>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800" b="1" kern="1200">
                <a:solidFill>
                  <a:schemeClr val="accent3">
                    <a:lumMod val="50000"/>
                  </a:schemeClr>
                </a:solidFill>
                <a:latin typeface="+mn-lt"/>
                <a:ea typeface="+mn-ea"/>
                <a:cs typeface="+mn-cs"/>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solidFill>
                  <a:schemeClr val="tx1"/>
                </a:solidFill>
              </a:rPr>
              <a:t>Equipment Revolving Stabilization</a:t>
            </a:r>
          </a:p>
          <a:p>
            <a:pPr algn="ctr"/>
            <a:r>
              <a:rPr lang="en-US" b="0">
                <a:solidFill>
                  <a:schemeClr val="tx1"/>
                </a:solidFill>
              </a:rPr>
              <a:t>1.45%</a:t>
            </a:r>
            <a:endParaRPr lang="en-US" b="0">
              <a:solidFill>
                <a:schemeClr val="tx1"/>
              </a:solidFill>
              <a:cs typeface="Arial"/>
            </a:endParaRPr>
          </a:p>
        </p:txBody>
      </p:sp>
      <p:sp>
        <p:nvSpPr>
          <p:cNvPr id="10" name="Text Placeholder 2">
            <a:extLst>
              <a:ext uri="{FF2B5EF4-FFF2-40B4-BE49-F238E27FC236}">
                <a16:creationId xmlns:a16="http://schemas.microsoft.com/office/drawing/2014/main" id="{3DCE7FB7-4202-4B23-89DD-D35C1C373AA4}"/>
              </a:ext>
            </a:extLst>
          </p:cNvPr>
          <p:cNvSpPr txBox="1">
            <a:spLocks/>
          </p:cNvSpPr>
          <p:nvPr/>
        </p:nvSpPr>
        <p:spPr>
          <a:xfrm>
            <a:off x="6739220" y="3028264"/>
            <a:ext cx="2987528" cy="1098410"/>
          </a:xfrm>
          <a:prstGeom prst="rect">
            <a:avLst/>
          </a:prstGeom>
          <a:solidFill>
            <a:schemeClr val="accent1"/>
          </a:solidFill>
          <a:ln>
            <a:solidFill>
              <a:schemeClr val="tx1"/>
            </a:solidFill>
          </a:ln>
        </p:spPr>
        <p:txBody>
          <a:bodyPr vert="horz" lIns="91440" tIns="45720" rIns="91440" bIns="45720" rtlCol="0" anchor="b">
            <a:normAutofit fontScale="92500" lnSpcReduction="20000"/>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400" b="1" kern="1200">
                <a:solidFill>
                  <a:schemeClr val="accent3">
                    <a:lumMod val="50000"/>
                  </a:schemeClr>
                </a:solidFill>
                <a:latin typeface="+mn-lt"/>
                <a:ea typeface="+mn-ea"/>
                <a:cs typeface="+mn-cs"/>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2000" b="1" kern="1200">
                <a:solidFill>
                  <a:schemeClr val="accent3">
                    <a:lumMod val="50000"/>
                  </a:schemeClr>
                </a:solidFill>
                <a:latin typeface="+mn-lt"/>
                <a:ea typeface="+mn-ea"/>
                <a:cs typeface="+mn-cs"/>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800" b="1" kern="1200">
                <a:solidFill>
                  <a:schemeClr val="accent3">
                    <a:lumMod val="50000"/>
                  </a:schemeClr>
                </a:solidFill>
                <a:latin typeface="+mn-lt"/>
                <a:ea typeface="+mn-ea"/>
                <a:cs typeface="+mn-cs"/>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solidFill>
                  <a:schemeClr val="tx1"/>
                </a:solidFill>
              </a:rPr>
              <a:t>Capital Improvement Plan Increase</a:t>
            </a:r>
          </a:p>
          <a:p>
            <a:pPr algn="ctr"/>
            <a:r>
              <a:rPr lang="en-US" b="0">
                <a:solidFill>
                  <a:schemeClr val="tx1"/>
                </a:solidFill>
              </a:rPr>
              <a:t>0.60 %</a:t>
            </a:r>
            <a:endParaRPr lang="en-US" b="0">
              <a:solidFill>
                <a:schemeClr val="tx1"/>
              </a:solidFill>
              <a:cs typeface="Arial"/>
            </a:endParaRPr>
          </a:p>
        </p:txBody>
      </p:sp>
      <p:sp>
        <p:nvSpPr>
          <p:cNvPr id="11" name="Text Placeholder 2">
            <a:extLst>
              <a:ext uri="{FF2B5EF4-FFF2-40B4-BE49-F238E27FC236}">
                <a16:creationId xmlns:a16="http://schemas.microsoft.com/office/drawing/2014/main" id="{FC71E184-B2E3-CBDE-268F-2732E3EBEB2F}"/>
              </a:ext>
            </a:extLst>
          </p:cNvPr>
          <p:cNvSpPr txBox="1">
            <a:spLocks/>
          </p:cNvSpPr>
          <p:nvPr/>
        </p:nvSpPr>
        <p:spPr>
          <a:xfrm>
            <a:off x="528670" y="4251486"/>
            <a:ext cx="9198078" cy="1098410"/>
          </a:xfrm>
          <a:prstGeom prst="rect">
            <a:avLst/>
          </a:prstGeom>
          <a:solidFill>
            <a:schemeClr val="accent1"/>
          </a:solidFill>
          <a:ln>
            <a:solidFill>
              <a:schemeClr val="tx1"/>
            </a:solidFill>
          </a:ln>
        </p:spPr>
        <p:txBody>
          <a:bodyPr vert="horz" lIns="91440" tIns="45720" rIns="91440" bIns="45720" rtlCol="0" anchor="b">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400" b="1" kern="1200">
                <a:solidFill>
                  <a:schemeClr val="accent3">
                    <a:lumMod val="50000"/>
                  </a:schemeClr>
                </a:solidFill>
                <a:latin typeface="+mn-lt"/>
                <a:ea typeface="+mn-ea"/>
                <a:cs typeface="+mn-cs"/>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2000" b="1" kern="1200">
                <a:solidFill>
                  <a:schemeClr val="accent3">
                    <a:lumMod val="50000"/>
                  </a:schemeClr>
                </a:solidFill>
                <a:latin typeface="+mn-lt"/>
                <a:ea typeface="+mn-ea"/>
                <a:cs typeface="+mn-cs"/>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800" b="1" kern="1200">
                <a:solidFill>
                  <a:schemeClr val="accent3">
                    <a:lumMod val="50000"/>
                  </a:schemeClr>
                </a:solidFill>
                <a:latin typeface="+mn-lt"/>
                <a:ea typeface="+mn-ea"/>
                <a:cs typeface="+mn-cs"/>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solidFill>
                  <a:schemeClr val="tx1"/>
                </a:solidFill>
              </a:rPr>
              <a:t>Holistic Budget Stability Fund Reduction</a:t>
            </a:r>
          </a:p>
          <a:p>
            <a:pPr algn="ctr"/>
            <a:r>
              <a:rPr lang="en-US" b="0">
                <a:solidFill>
                  <a:schemeClr val="tx1"/>
                </a:solidFill>
              </a:rPr>
              <a:t>0.24 %</a:t>
            </a:r>
            <a:endParaRPr lang="en-US" b="0">
              <a:solidFill>
                <a:schemeClr val="tx1"/>
              </a:solidFill>
              <a:cs typeface="Arial"/>
            </a:endParaRPr>
          </a:p>
        </p:txBody>
      </p:sp>
      <p:sp>
        <p:nvSpPr>
          <p:cNvPr id="12" name="Text Placeholder 2">
            <a:extLst>
              <a:ext uri="{FF2B5EF4-FFF2-40B4-BE49-F238E27FC236}">
                <a16:creationId xmlns:a16="http://schemas.microsoft.com/office/drawing/2014/main" id="{A95D0D67-C15F-5AB4-F94D-1C3B78538604}"/>
              </a:ext>
            </a:extLst>
          </p:cNvPr>
          <p:cNvSpPr txBox="1">
            <a:spLocks/>
          </p:cNvSpPr>
          <p:nvPr/>
        </p:nvSpPr>
        <p:spPr>
          <a:xfrm>
            <a:off x="528670" y="5474708"/>
            <a:ext cx="9198078" cy="1098410"/>
          </a:xfrm>
          <a:prstGeom prst="rect">
            <a:avLst/>
          </a:prstGeom>
          <a:solidFill>
            <a:schemeClr val="accent1"/>
          </a:solidFill>
          <a:ln>
            <a:solidFill>
              <a:schemeClr val="tx1"/>
            </a:solidFill>
          </a:ln>
        </p:spPr>
        <p:txBody>
          <a:bodyPr vert="horz" lIns="91440" tIns="45720" rIns="91440" bIns="45720" rtlCol="0" anchor="b">
            <a:norm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sz="2400" b="1" kern="1200">
                <a:solidFill>
                  <a:schemeClr val="accent3">
                    <a:lumMod val="50000"/>
                  </a:schemeClr>
                </a:solidFill>
                <a:latin typeface="+mn-lt"/>
                <a:ea typeface="+mn-ea"/>
                <a:cs typeface="+mn-cs"/>
              </a:defRPr>
            </a:lvl1pPr>
            <a:lvl2pPr marL="457200" indent="0" algn="l" defTabSz="914400" rtl="0" eaLnBrk="1" latinLnBrk="0" hangingPunct="1">
              <a:lnSpc>
                <a:spcPct val="100000"/>
              </a:lnSpc>
              <a:spcBef>
                <a:spcPts val="500"/>
              </a:spcBef>
              <a:buClr>
                <a:schemeClr val="tx2"/>
              </a:buClr>
              <a:buFont typeface="Arial" panose="020B0604020202020204" pitchFamily="34" charset="0"/>
              <a:buNone/>
              <a:defRPr sz="2000" b="1" kern="1200">
                <a:solidFill>
                  <a:schemeClr val="accent3">
                    <a:lumMod val="50000"/>
                  </a:schemeClr>
                </a:solidFill>
                <a:latin typeface="+mn-lt"/>
                <a:ea typeface="+mn-ea"/>
                <a:cs typeface="+mn-cs"/>
              </a:defRPr>
            </a:lvl2pPr>
            <a:lvl3pPr marL="914400" indent="0" algn="l" defTabSz="914400" rtl="0" eaLnBrk="1" latinLnBrk="0" hangingPunct="1">
              <a:lnSpc>
                <a:spcPct val="100000"/>
              </a:lnSpc>
              <a:spcBef>
                <a:spcPts val="500"/>
              </a:spcBef>
              <a:buClr>
                <a:schemeClr val="tx2"/>
              </a:buClr>
              <a:buFont typeface="Arial" panose="020B0604020202020204" pitchFamily="34" charset="0"/>
              <a:buNone/>
              <a:defRPr sz="1800" b="1" kern="1200">
                <a:solidFill>
                  <a:schemeClr val="accent3">
                    <a:lumMod val="50000"/>
                  </a:schemeClr>
                </a:solidFill>
                <a:latin typeface="+mn-lt"/>
                <a:ea typeface="+mn-ea"/>
                <a:cs typeface="+mn-cs"/>
              </a:defRPr>
            </a:lvl3pPr>
            <a:lvl4pPr marL="13716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4pPr>
            <a:lvl5pPr marL="1828800" indent="0" algn="l" defTabSz="914400" rtl="0" eaLnBrk="1" latinLnBrk="0" hangingPunct="1">
              <a:lnSpc>
                <a:spcPct val="100000"/>
              </a:lnSpc>
              <a:spcBef>
                <a:spcPts val="500"/>
              </a:spcBef>
              <a:buClr>
                <a:schemeClr val="tx2"/>
              </a:buClr>
              <a:buFont typeface="Arial" panose="020B0604020202020204" pitchFamily="34" charset="0"/>
              <a:buNone/>
              <a:defRPr sz="1600" b="1" kern="1200">
                <a:solidFill>
                  <a:schemeClr val="accent3">
                    <a:lumMod val="5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a:solidFill>
                  <a:schemeClr val="tx1"/>
                </a:solidFill>
              </a:rPr>
              <a:t>Levy Supported Employee Services Cost Increase</a:t>
            </a:r>
          </a:p>
          <a:p>
            <a:pPr algn="ctr"/>
            <a:r>
              <a:rPr lang="en-US" b="0">
                <a:solidFill>
                  <a:schemeClr val="tx1"/>
                </a:solidFill>
              </a:rPr>
              <a:t>1.71%</a:t>
            </a:r>
            <a:endParaRPr lang="en-US" b="0">
              <a:solidFill>
                <a:schemeClr val="tx1"/>
              </a:solidFill>
              <a:cs typeface="Arial"/>
            </a:endParaRPr>
          </a:p>
        </p:txBody>
      </p:sp>
      <p:sp>
        <p:nvSpPr>
          <p:cNvPr id="13" name="Arrow: Up-Down 12">
            <a:extLst>
              <a:ext uri="{FF2B5EF4-FFF2-40B4-BE49-F238E27FC236}">
                <a16:creationId xmlns:a16="http://schemas.microsoft.com/office/drawing/2014/main" id="{D01DD6EE-93F9-963F-1CD9-3FA3AD1090CB}"/>
              </a:ext>
            </a:extLst>
          </p:cNvPr>
          <p:cNvSpPr/>
          <p:nvPr/>
        </p:nvSpPr>
        <p:spPr>
          <a:xfrm>
            <a:off x="9844495" y="1805042"/>
            <a:ext cx="2149311" cy="4768076"/>
          </a:xfrm>
          <a:prstGeom prst="upDownArrow">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tx1"/>
                </a:solidFill>
              </a:rPr>
              <a:t>Total Levy </a:t>
            </a:r>
            <a:r>
              <a:rPr lang="en-US">
                <a:solidFill>
                  <a:schemeClr val="tx1"/>
                </a:solidFill>
              </a:rPr>
              <a:t>5.59% Increase</a:t>
            </a:r>
          </a:p>
        </p:txBody>
      </p:sp>
      <p:sp>
        <p:nvSpPr>
          <p:cNvPr id="7" name="Slide Number Placeholder 6">
            <a:extLst>
              <a:ext uri="{FF2B5EF4-FFF2-40B4-BE49-F238E27FC236}">
                <a16:creationId xmlns:a16="http://schemas.microsoft.com/office/drawing/2014/main" id="{FAD5FC29-0519-751A-8648-33171279B6CC}"/>
              </a:ext>
            </a:extLst>
          </p:cNvPr>
          <p:cNvSpPr>
            <a:spLocks noGrp="1"/>
          </p:cNvSpPr>
          <p:nvPr>
            <p:ph type="sldNum" sz="quarter" idx="10"/>
          </p:nvPr>
        </p:nvSpPr>
        <p:spPr/>
        <p:txBody>
          <a:bodyPr/>
          <a:lstStyle/>
          <a:p>
            <a:r>
              <a:rPr lang="en-US"/>
              <a:t>SLIDE </a:t>
            </a:r>
            <a:fld id="{E90C2CD0-D60D-874B-BB33-61B725BD8CD4}" type="slidenum">
              <a:rPr lang="en-US" smtClean="0"/>
              <a:pPr/>
              <a:t>11</a:t>
            </a:fld>
            <a:endParaRPr lang="en-US"/>
          </a:p>
        </p:txBody>
      </p:sp>
    </p:spTree>
    <p:extLst>
      <p:ext uri="{BB962C8B-B14F-4D97-AF65-F5344CB8AC3E}">
        <p14:creationId xmlns:p14="http://schemas.microsoft.com/office/powerpoint/2010/main" val="1449465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615A-28B4-4E20-AEE2-B04B83F7C24A}"/>
              </a:ext>
            </a:extLst>
          </p:cNvPr>
          <p:cNvSpPr>
            <a:spLocks noGrp="1"/>
          </p:cNvSpPr>
          <p:nvPr>
            <p:ph type="title"/>
          </p:nvPr>
        </p:nvSpPr>
        <p:spPr>
          <a:xfrm>
            <a:off x="1149927" y="362240"/>
            <a:ext cx="10612582" cy="1325563"/>
          </a:xfrm>
        </p:spPr>
        <p:txBody>
          <a:bodyPr/>
          <a:lstStyle/>
          <a:p>
            <a:r>
              <a:rPr lang="en-US"/>
              <a:t>Preliminary Estimated Market Value</a:t>
            </a:r>
          </a:p>
        </p:txBody>
      </p:sp>
      <p:sp>
        <p:nvSpPr>
          <p:cNvPr id="3" name="Content Placeholder 2">
            <a:extLst>
              <a:ext uri="{FF2B5EF4-FFF2-40B4-BE49-F238E27FC236}">
                <a16:creationId xmlns:a16="http://schemas.microsoft.com/office/drawing/2014/main" id="{3E06E754-B78C-6C48-856D-33FF2A3E73FD}"/>
              </a:ext>
            </a:extLst>
          </p:cNvPr>
          <p:cNvSpPr>
            <a:spLocks noGrp="1"/>
          </p:cNvSpPr>
          <p:nvPr>
            <p:ph idx="1"/>
          </p:nvPr>
        </p:nvSpPr>
        <p:spPr>
          <a:xfrm>
            <a:off x="2316860" y="1687803"/>
            <a:ext cx="6946700" cy="2160395"/>
          </a:xfrm>
        </p:spPr>
        <p:txBody>
          <a:bodyPr>
            <a:normAutofit fontScale="92500" lnSpcReduction="10000"/>
          </a:bodyPr>
          <a:lstStyle/>
          <a:p>
            <a:pPr marL="0" indent="0" algn="ctr">
              <a:buNone/>
            </a:pPr>
            <a:r>
              <a:rPr lang="en-US" b="1">
                <a:solidFill>
                  <a:schemeClr val="tx2"/>
                </a:solidFill>
              </a:rPr>
              <a:t>2026 Property Valuation Growth: Preliminary Assessment Payable 2027</a:t>
            </a:r>
          </a:p>
          <a:p>
            <a:pPr algn="ctr"/>
            <a:r>
              <a:rPr lang="en-US" sz="2400">
                <a:solidFill>
                  <a:schemeClr val="tx2"/>
                </a:solidFill>
              </a:rPr>
              <a:t>New Construction: 1.04%</a:t>
            </a:r>
          </a:p>
          <a:p>
            <a:pPr algn="ctr"/>
            <a:r>
              <a:rPr lang="en-US" sz="2400">
                <a:solidFill>
                  <a:schemeClr val="tx2"/>
                </a:solidFill>
              </a:rPr>
              <a:t>Valuation Adjustment: 3.27%</a:t>
            </a:r>
          </a:p>
          <a:p>
            <a:pPr algn="ctr"/>
            <a:r>
              <a:rPr lang="en-US" sz="2400">
                <a:solidFill>
                  <a:schemeClr val="tx2"/>
                </a:solidFill>
              </a:rPr>
              <a:t>Total Growth in EMV: 4.31%</a:t>
            </a:r>
          </a:p>
          <a:p>
            <a:pPr algn="ctr"/>
            <a:endParaRPr lang="en-US" sz="2400">
              <a:solidFill>
                <a:schemeClr val="tx2"/>
              </a:solidFill>
            </a:endParaRPr>
          </a:p>
        </p:txBody>
      </p:sp>
      <p:sp>
        <p:nvSpPr>
          <p:cNvPr id="4" name="Content Placeholder 3">
            <a:extLst>
              <a:ext uri="{FF2B5EF4-FFF2-40B4-BE49-F238E27FC236}">
                <a16:creationId xmlns:a16="http://schemas.microsoft.com/office/drawing/2014/main" id="{3593096D-3F17-0CEE-DFC8-5093C4C52A57}"/>
              </a:ext>
            </a:extLst>
          </p:cNvPr>
          <p:cNvSpPr>
            <a:spLocks noGrp="1"/>
          </p:cNvSpPr>
          <p:nvPr>
            <p:ph idx="13"/>
          </p:nvPr>
        </p:nvSpPr>
        <p:spPr>
          <a:xfrm>
            <a:off x="1149927" y="4164616"/>
            <a:ext cx="9280566" cy="2485118"/>
          </a:xfrm>
        </p:spPr>
        <p:txBody>
          <a:bodyPr>
            <a:normAutofit lnSpcReduction="10000"/>
          </a:bodyPr>
          <a:lstStyle/>
          <a:p>
            <a:r>
              <a:rPr lang="en-US" sz="2400">
                <a:solidFill>
                  <a:schemeClr val="tx2"/>
                </a:solidFill>
              </a:rPr>
              <a:t>Valuation drives how local levies are allocated and does not automatically translate into property tax increases.</a:t>
            </a:r>
          </a:p>
          <a:p>
            <a:r>
              <a:rPr lang="en-US" sz="2400">
                <a:solidFill>
                  <a:schemeClr val="tx2"/>
                </a:solidFill>
              </a:rPr>
              <a:t>Local levy decisions determine each property’s final property tax amount.</a:t>
            </a:r>
          </a:p>
          <a:p>
            <a:r>
              <a:rPr lang="en-US" sz="2400">
                <a:solidFill>
                  <a:schemeClr val="tx2"/>
                </a:solidFill>
              </a:rPr>
              <a:t>Taxes can shift among property classes, which will likely happen in the next few years.</a:t>
            </a:r>
          </a:p>
        </p:txBody>
      </p:sp>
      <p:sp>
        <p:nvSpPr>
          <p:cNvPr id="5" name="Slide Number Placeholder 4">
            <a:extLst>
              <a:ext uri="{FF2B5EF4-FFF2-40B4-BE49-F238E27FC236}">
                <a16:creationId xmlns:a16="http://schemas.microsoft.com/office/drawing/2014/main" id="{30D1560F-BCBD-6F5F-078F-3582D89CE043}"/>
              </a:ext>
            </a:extLst>
          </p:cNvPr>
          <p:cNvSpPr>
            <a:spLocks noGrp="1"/>
          </p:cNvSpPr>
          <p:nvPr>
            <p:ph type="sldNum" sz="quarter" idx="4"/>
          </p:nvPr>
        </p:nvSpPr>
        <p:spPr/>
        <p:txBody>
          <a:bodyPr/>
          <a:lstStyle/>
          <a:p>
            <a:r>
              <a:rPr lang="en-US"/>
              <a:t>SLIDE </a:t>
            </a:r>
            <a:fld id="{E90C2CD0-D60D-874B-BB33-61B725BD8CD4}" type="slidenum">
              <a:rPr lang="en-US" smtClean="0"/>
              <a:pPr/>
              <a:t>12</a:t>
            </a:fld>
            <a:endParaRPr lang="en-US"/>
          </a:p>
        </p:txBody>
      </p:sp>
    </p:spTree>
    <p:extLst>
      <p:ext uri="{BB962C8B-B14F-4D97-AF65-F5344CB8AC3E}">
        <p14:creationId xmlns:p14="http://schemas.microsoft.com/office/powerpoint/2010/main" val="1907333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3630D-9F78-7DB4-68DD-D7125E0FF7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074C1C-F73B-928E-B24F-38B0320EB0CA}"/>
              </a:ext>
            </a:extLst>
          </p:cNvPr>
          <p:cNvSpPr>
            <a:spLocks noGrp="1"/>
          </p:cNvSpPr>
          <p:nvPr>
            <p:ph type="title"/>
          </p:nvPr>
        </p:nvSpPr>
        <p:spPr/>
        <p:txBody>
          <a:bodyPr>
            <a:normAutofit/>
          </a:bodyPr>
          <a:lstStyle/>
          <a:p>
            <a:r>
              <a:rPr lang="en-US"/>
              <a:t>TIF Anticipated Decertification 2027</a:t>
            </a:r>
          </a:p>
        </p:txBody>
      </p:sp>
      <p:sp>
        <p:nvSpPr>
          <p:cNvPr id="3" name="Content Placeholder 2">
            <a:extLst>
              <a:ext uri="{FF2B5EF4-FFF2-40B4-BE49-F238E27FC236}">
                <a16:creationId xmlns:a16="http://schemas.microsoft.com/office/drawing/2014/main" id="{0EF9B36B-C939-36A3-27B8-95654BA6E6F8}"/>
              </a:ext>
            </a:extLst>
          </p:cNvPr>
          <p:cNvSpPr>
            <a:spLocks noGrp="1"/>
          </p:cNvSpPr>
          <p:nvPr>
            <p:ph idx="1"/>
          </p:nvPr>
        </p:nvSpPr>
        <p:spPr/>
        <p:txBody>
          <a:bodyPr>
            <a:normAutofit fontScale="92500" lnSpcReduction="10000"/>
          </a:bodyPr>
          <a:lstStyle/>
          <a:p>
            <a:pPr marL="0" indent="0">
              <a:buNone/>
            </a:pPr>
            <a:r>
              <a:rPr lang="en-US" dirty="0">
                <a:solidFill>
                  <a:schemeClr val="tx2"/>
                </a:solidFill>
              </a:rPr>
              <a:t>TIF Districts to be decertified on 12/31/2026</a:t>
            </a:r>
          </a:p>
          <a:p>
            <a:pPr marL="0" indent="0">
              <a:buNone/>
            </a:pPr>
            <a:endParaRPr lang="en-US" dirty="0">
              <a:solidFill>
                <a:schemeClr val="tx2"/>
              </a:solidFill>
            </a:endParaRPr>
          </a:p>
          <a:p>
            <a:pPr lvl="1"/>
            <a:r>
              <a:rPr lang="en-US" dirty="0">
                <a:solidFill>
                  <a:schemeClr val="tx2"/>
                </a:solidFill>
              </a:rPr>
              <a:t>District 2-2 Roch. Dev. totaling $401,563 in 2027</a:t>
            </a:r>
          </a:p>
          <a:p>
            <a:pPr lvl="1"/>
            <a:r>
              <a:rPr lang="en-US" dirty="0">
                <a:solidFill>
                  <a:schemeClr val="tx2"/>
                </a:solidFill>
              </a:rPr>
              <a:t>District 36-1 </a:t>
            </a:r>
            <a:r>
              <a:rPr lang="en-US" dirty="0" err="1">
                <a:solidFill>
                  <a:schemeClr val="tx2"/>
                </a:solidFill>
              </a:rPr>
              <a:t>BioScience</a:t>
            </a:r>
            <a:r>
              <a:rPr lang="en-US" dirty="0">
                <a:solidFill>
                  <a:schemeClr val="tx2"/>
                </a:solidFill>
              </a:rPr>
              <a:t> Bldg. totaling $521,550 in 2027</a:t>
            </a:r>
          </a:p>
          <a:p>
            <a:pPr marL="0" indent="0">
              <a:buNone/>
            </a:pPr>
            <a:endParaRPr lang="en-US" sz="2400" dirty="0">
              <a:solidFill>
                <a:schemeClr val="tx2"/>
              </a:solidFill>
            </a:endParaRPr>
          </a:p>
          <a:p>
            <a:pPr marL="0" indent="0">
              <a:buNone/>
            </a:pPr>
            <a:r>
              <a:rPr lang="en-US" sz="2400" dirty="0">
                <a:solidFill>
                  <a:schemeClr val="tx2"/>
                </a:solidFill>
              </a:rPr>
              <a:t>Total Annual Captured Net Tax Capacity Returned totals $923,113</a:t>
            </a:r>
          </a:p>
          <a:p>
            <a:pPr marL="0" indent="0">
              <a:buNone/>
            </a:pPr>
            <a:r>
              <a:rPr lang="en-US" sz="2400" dirty="0">
                <a:solidFill>
                  <a:schemeClr val="tx2"/>
                </a:solidFill>
              </a:rPr>
              <a:t>Estimated Additional Annual Tax Levy Available totals </a:t>
            </a:r>
            <a:r>
              <a:rPr lang="en-US" sz="2400" b="1" dirty="0">
                <a:solidFill>
                  <a:schemeClr val="tx2"/>
                </a:solidFill>
              </a:rPr>
              <a:t>$466,816</a:t>
            </a:r>
          </a:p>
          <a:p>
            <a:pPr marL="0" indent="0">
              <a:buNone/>
            </a:pPr>
            <a:endParaRPr lang="en-US" sz="1600" b="1" dirty="0">
              <a:solidFill>
                <a:schemeClr val="tx2"/>
              </a:solidFill>
            </a:endParaRPr>
          </a:p>
          <a:p>
            <a:pPr marL="0" indent="0">
              <a:buNone/>
            </a:pPr>
            <a:r>
              <a:rPr lang="en-US" sz="1600" u="sng" dirty="0">
                <a:solidFill>
                  <a:schemeClr val="tx2"/>
                </a:solidFill>
              </a:rPr>
              <a:t>Assumptions</a:t>
            </a:r>
            <a:r>
              <a:rPr lang="en-US" sz="1600" dirty="0">
                <a:solidFill>
                  <a:schemeClr val="tx2"/>
                </a:solidFill>
              </a:rPr>
              <a:t>:</a:t>
            </a:r>
          </a:p>
          <a:p>
            <a:r>
              <a:rPr lang="en-US" sz="1600" dirty="0">
                <a:solidFill>
                  <a:schemeClr val="tx2"/>
                </a:solidFill>
              </a:rPr>
              <a:t>Calculates additional dollars the City could levy and still maintain the same tax rate as Pay 2026</a:t>
            </a:r>
          </a:p>
          <a:p>
            <a:r>
              <a:rPr lang="en-US" sz="1600" dirty="0">
                <a:solidFill>
                  <a:schemeClr val="tx2"/>
                </a:solidFill>
              </a:rPr>
              <a:t>Assumes no changes in existing tax base from prior year</a:t>
            </a:r>
          </a:p>
          <a:p>
            <a:pPr marL="0" indent="0">
              <a:buNone/>
            </a:pPr>
            <a:endParaRPr lang="en-US" sz="2400" b="1" dirty="0">
              <a:solidFill>
                <a:schemeClr val="tx1"/>
              </a:solidFill>
            </a:endParaRPr>
          </a:p>
        </p:txBody>
      </p:sp>
      <p:sp>
        <p:nvSpPr>
          <p:cNvPr id="4" name="Slide Number Placeholder 3">
            <a:extLst>
              <a:ext uri="{FF2B5EF4-FFF2-40B4-BE49-F238E27FC236}">
                <a16:creationId xmlns:a16="http://schemas.microsoft.com/office/drawing/2014/main" id="{E36AB37B-084C-B8BC-229F-C8CB77A008E5}"/>
              </a:ext>
            </a:extLst>
          </p:cNvPr>
          <p:cNvSpPr>
            <a:spLocks noGrp="1"/>
          </p:cNvSpPr>
          <p:nvPr>
            <p:ph type="sldNum" sz="quarter" idx="4"/>
          </p:nvPr>
        </p:nvSpPr>
        <p:spPr/>
        <p:txBody>
          <a:bodyPr/>
          <a:lstStyle/>
          <a:p>
            <a:r>
              <a:rPr lang="en-US"/>
              <a:t>SLIDE </a:t>
            </a:r>
            <a:fld id="{E90C2CD0-D60D-874B-BB33-61B725BD8CD4}" type="slidenum">
              <a:rPr lang="en-US" smtClean="0"/>
              <a:pPr/>
              <a:t>13</a:t>
            </a:fld>
            <a:endParaRPr lang="en-US"/>
          </a:p>
        </p:txBody>
      </p:sp>
    </p:spTree>
    <p:extLst>
      <p:ext uri="{BB962C8B-B14F-4D97-AF65-F5344CB8AC3E}">
        <p14:creationId xmlns:p14="http://schemas.microsoft.com/office/powerpoint/2010/main" val="2495006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ED2C9-1BB8-B23E-5D6D-73D3A2F68BA2}"/>
              </a:ext>
            </a:extLst>
          </p:cNvPr>
          <p:cNvSpPr>
            <a:spLocks noGrp="1"/>
          </p:cNvSpPr>
          <p:nvPr>
            <p:ph type="title"/>
          </p:nvPr>
        </p:nvSpPr>
        <p:spPr>
          <a:xfrm>
            <a:off x="2978194" y="236537"/>
            <a:ext cx="6235611" cy="1325563"/>
          </a:xfrm>
        </p:spPr>
        <p:txBody>
          <a:bodyPr/>
          <a:lstStyle/>
          <a:p>
            <a:pPr algn="ctr"/>
            <a:r>
              <a:rPr lang="en-US"/>
              <a:t>Holistic Budget Stability Fund Support</a:t>
            </a:r>
          </a:p>
        </p:txBody>
      </p:sp>
      <p:sp>
        <p:nvSpPr>
          <p:cNvPr id="7" name="Content Placeholder 6">
            <a:extLst>
              <a:ext uri="{FF2B5EF4-FFF2-40B4-BE49-F238E27FC236}">
                <a16:creationId xmlns:a16="http://schemas.microsoft.com/office/drawing/2014/main" id="{B10BAF9B-0C4C-CBE5-AF9E-2EE17F642900}"/>
              </a:ext>
            </a:extLst>
          </p:cNvPr>
          <p:cNvSpPr>
            <a:spLocks noGrp="1"/>
          </p:cNvSpPr>
          <p:nvPr>
            <p:ph idx="1"/>
          </p:nvPr>
        </p:nvSpPr>
        <p:spPr/>
        <p:txBody>
          <a:bodyPr>
            <a:normAutofit/>
          </a:bodyPr>
          <a:lstStyle/>
          <a:p>
            <a:r>
              <a:rPr lang="en-US" sz="2400">
                <a:solidFill>
                  <a:schemeClr val="tx2"/>
                </a:solidFill>
              </a:rPr>
              <a:t>This was one-time funding that moderates levy increase allowing a catch up from a 0% levy in 2021 and $721,000 in reserve utilization.</a:t>
            </a:r>
          </a:p>
          <a:p>
            <a:r>
              <a:rPr lang="en-US" sz="2400">
                <a:solidFill>
                  <a:schemeClr val="tx2"/>
                </a:solidFill>
              </a:rPr>
              <a:t>This reestablished essential expenditures that were part of $3.5 million in unsustainable expenditure reductions while easing the levy impact.  2026 was the final year of stabilization.</a:t>
            </a:r>
          </a:p>
          <a:p>
            <a:endParaRPr lang="en-US" sz="2400">
              <a:solidFill>
                <a:schemeClr val="tx2"/>
              </a:solidFill>
            </a:endParaRPr>
          </a:p>
        </p:txBody>
      </p:sp>
      <p:sp>
        <p:nvSpPr>
          <p:cNvPr id="8" name="Content Placeholder 7">
            <a:extLst>
              <a:ext uri="{FF2B5EF4-FFF2-40B4-BE49-F238E27FC236}">
                <a16:creationId xmlns:a16="http://schemas.microsoft.com/office/drawing/2014/main" id="{5E144CBE-236E-EF0A-B40C-3B07832EB3B6}"/>
              </a:ext>
            </a:extLst>
          </p:cNvPr>
          <p:cNvSpPr>
            <a:spLocks noGrp="1"/>
          </p:cNvSpPr>
          <p:nvPr>
            <p:ph idx="13"/>
          </p:nvPr>
        </p:nvSpPr>
        <p:spPr>
          <a:xfrm>
            <a:off x="6453342" y="1824036"/>
            <a:ext cx="5443905" cy="4351338"/>
          </a:xfrm>
        </p:spPr>
        <p:txBody>
          <a:bodyPr>
            <a:normAutofit/>
          </a:bodyPr>
          <a:lstStyle/>
          <a:p>
            <a:pPr marL="0" indent="0" algn="ctr">
              <a:buNone/>
            </a:pPr>
            <a:r>
              <a:rPr lang="en-US" sz="2400" b="1">
                <a:solidFill>
                  <a:schemeClr val="tx2"/>
                </a:solidFill>
              </a:rPr>
              <a:t>Budget Stability Funding ($6.2M)</a:t>
            </a:r>
          </a:p>
          <a:p>
            <a:pPr algn="ctr"/>
            <a:r>
              <a:rPr lang="en-US" sz="2400">
                <a:solidFill>
                  <a:schemeClr val="tx2"/>
                </a:solidFill>
              </a:rPr>
              <a:t>2022 - $1,467,446</a:t>
            </a:r>
          </a:p>
          <a:p>
            <a:pPr algn="ctr"/>
            <a:r>
              <a:rPr lang="en-US" sz="2400">
                <a:solidFill>
                  <a:schemeClr val="tx2"/>
                </a:solidFill>
              </a:rPr>
              <a:t>2023 - $2,368,028</a:t>
            </a:r>
          </a:p>
          <a:p>
            <a:pPr algn="ctr"/>
            <a:r>
              <a:rPr lang="en-US" sz="2400">
                <a:solidFill>
                  <a:schemeClr val="tx2"/>
                </a:solidFill>
              </a:rPr>
              <a:t>2024 - $1,427,500</a:t>
            </a:r>
          </a:p>
          <a:p>
            <a:pPr algn="ctr"/>
            <a:r>
              <a:rPr lang="en-US" sz="2400">
                <a:solidFill>
                  <a:schemeClr val="tx2"/>
                </a:solidFill>
              </a:rPr>
              <a:t>2025 - $   713,750</a:t>
            </a:r>
          </a:p>
          <a:p>
            <a:pPr algn="ctr"/>
            <a:r>
              <a:rPr lang="en-US" sz="2400">
                <a:solidFill>
                  <a:schemeClr val="tx2"/>
                </a:solidFill>
              </a:rPr>
              <a:t>2026 - $   285,500</a:t>
            </a:r>
          </a:p>
          <a:p>
            <a:pPr algn="ctr"/>
            <a:r>
              <a:rPr lang="en-US" sz="2400">
                <a:solidFill>
                  <a:schemeClr val="tx2"/>
                </a:solidFill>
              </a:rPr>
              <a:t>2027 - $ 0		</a:t>
            </a:r>
          </a:p>
        </p:txBody>
      </p:sp>
      <p:sp>
        <p:nvSpPr>
          <p:cNvPr id="5" name="Footer Placeholder 4">
            <a:extLst>
              <a:ext uri="{FF2B5EF4-FFF2-40B4-BE49-F238E27FC236}">
                <a16:creationId xmlns:a16="http://schemas.microsoft.com/office/drawing/2014/main" id="{7AB3970B-7B5B-B4EC-82E2-4030B49BBD8C}"/>
              </a:ext>
            </a:extLst>
          </p:cNvPr>
          <p:cNvSpPr>
            <a:spLocks noGrp="1"/>
          </p:cNvSpPr>
          <p:nvPr>
            <p:ph type="ftr" sz="quarter" idx="4294967295"/>
          </p:nvPr>
        </p:nvSpPr>
        <p:spPr>
          <a:xfrm>
            <a:off x="8077200" y="6256338"/>
            <a:ext cx="4114800" cy="365125"/>
          </a:xfrm>
        </p:spPr>
        <p:txBody>
          <a:bodyPr/>
          <a:lstStyle/>
          <a:p>
            <a:r>
              <a:rPr lang="en-US"/>
              <a:t>rochestermn.gov</a:t>
            </a:r>
          </a:p>
        </p:txBody>
      </p:sp>
      <p:sp>
        <p:nvSpPr>
          <p:cNvPr id="6" name="Slide Number Placeholder 5">
            <a:extLst>
              <a:ext uri="{FF2B5EF4-FFF2-40B4-BE49-F238E27FC236}">
                <a16:creationId xmlns:a16="http://schemas.microsoft.com/office/drawing/2014/main" id="{B8A34834-7C70-9F39-5390-D4C021015C2D}"/>
              </a:ext>
            </a:extLst>
          </p:cNvPr>
          <p:cNvSpPr>
            <a:spLocks noGrp="1"/>
          </p:cNvSpPr>
          <p:nvPr>
            <p:ph type="sldNum" sz="quarter" idx="4"/>
          </p:nvPr>
        </p:nvSpPr>
        <p:spPr/>
        <p:txBody>
          <a:bodyPr/>
          <a:lstStyle/>
          <a:p>
            <a:r>
              <a:rPr lang="en-US"/>
              <a:t>SLIDE </a:t>
            </a:r>
            <a:fld id="{E90C2CD0-D60D-874B-BB33-61B725BD8CD4}" type="slidenum">
              <a:rPr lang="en-US" smtClean="0"/>
              <a:pPr/>
              <a:t>14</a:t>
            </a:fld>
            <a:endParaRPr lang="en-US"/>
          </a:p>
        </p:txBody>
      </p:sp>
    </p:spTree>
    <p:extLst>
      <p:ext uri="{BB962C8B-B14F-4D97-AF65-F5344CB8AC3E}">
        <p14:creationId xmlns:p14="http://schemas.microsoft.com/office/powerpoint/2010/main" val="276746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0C982-4242-C925-B2A4-B71F868EF73B}"/>
              </a:ext>
            </a:extLst>
          </p:cNvPr>
          <p:cNvSpPr>
            <a:spLocks noGrp="1"/>
          </p:cNvSpPr>
          <p:nvPr>
            <p:ph type="ctrTitle"/>
          </p:nvPr>
        </p:nvSpPr>
        <p:spPr>
          <a:xfrm>
            <a:off x="4909077" y="2394932"/>
            <a:ext cx="6726915" cy="2068135"/>
          </a:xfrm>
        </p:spPr>
        <p:txBody>
          <a:bodyPr>
            <a:normAutofit fontScale="90000"/>
          </a:bodyPr>
          <a:lstStyle/>
          <a:p>
            <a:pPr>
              <a:lnSpc>
                <a:spcPct val="150000"/>
              </a:lnSpc>
            </a:pPr>
            <a:r>
              <a:rPr lang="en-US"/>
              <a:t>2027 Supplemental Budget Policy Considerations</a:t>
            </a:r>
          </a:p>
        </p:txBody>
      </p:sp>
      <p:sp>
        <p:nvSpPr>
          <p:cNvPr id="4" name="Slide Number Placeholder 3">
            <a:extLst>
              <a:ext uri="{FF2B5EF4-FFF2-40B4-BE49-F238E27FC236}">
                <a16:creationId xmlns:a16="http://schemas.microsoft.com/office/drawing/2014/main" id="{A000A603-9C07-C757-6D78-A93FFDC14D05}"/>
              </a:ext>
            </a:extLst>
          </p:cNvPr>
          <p:cNvSpPr>
            <a:spLocks noGrp="1"/>
          </p:cNvSpPr>
          <p:nvPr>
            <p:ph type="sldNum" sz="quarter" idx="4"/>
          </p:nvPr>
        </p:nvSpPr>
        <p:spPr/>
        <p:txBody>
          <a:bodyPr/>
          <a:lstStyle/>
          <a:p>
            <a:r>
              <a:rPr lang="en-US"/>
              <a:t>SLIDE </a:t>
            </a:r>
            <a:fld id="{E90C2CD0-D60D-874B-BB33-61B725BD8CD4}" type="slidenum">
              <a:rPr lang="en-US" smtClean="0"/>
              <a:pPr/>
              <a:t>15</a:t>
            </a:fld>
            <a:endParaRPr lang="en-US"/>
          </a:p>
        </p:txBody>
      </p:sp>
    </p:spTree>
    <p:extLst>
      <p:ext uri="{BB962C8B-B14F-4D97-AF65-F5344CB8AC3E}">
        <p14:creationId xmlns:p14="http://schemas.microsoft.com/office/powerpoint/2010/main" val="674792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BD3B2-C8F9-665D-7061-CE0B310AE3CD}"/>
              </a:ext>
            </a:extLst>
          </p:cNvPr>
          <p:cNvSpPr>
            <a:spLocks noGrp="1"/>
          </p:cNvSpPr>
          <p:nvPr>
            <p:ph type="title"/>
          </p:nvPr>
        </p:nvSpPr>
        <p:spPr/>
        <p:txBody>
          <a:bodyPr>
            <a:normAutofit/>
          </a:bodyPr>
          <a:lstStyle/>
          <a:p>
            <a:r>
              <a:rPr lang="en-US" sz="4000">
                <a:cs typeface="Arial"/>
              </a:rPr>
              <a:t>Policy Feedback Prior to Recommended Budget in August</a:t>
            </a:r>
          </a:p>
        </p:txBody>
      </p:sp>
      <p:sp>
        <p:nvSpPr>
          <p:cNvPr id="3" name="Content Placeholder 2">
            <a:extLst>
              <a:ext uri="{FF2B5EF4-FFF2-40B4-BE49-F238E27FC236}">
                <a16:creationId xmlns:a16="http://schemas.microsoft.com/office/drawing/2014/main" id="{F12C4C24-104C-D6AB-34DB-35C9C07523D5}"/>
              </a:ext>
            </a:extLst>
          </p:cNvPr>
          <p:cNvSpPr>
            <a:spLocks noGrp="1"/>
          </p:cNvSpPr>
          <p:nvPr>
            <p:ph idx="1"/>
          </p:nvPr>
        </p:nvSpPr>
        <p:spPr>
          <a:xfrm>
            <a:off x="1149926" y="1853618"/>
            <a:ext cx="10612583" cy="4351338"/>
          </a:xfrm>
        </p:spPr>
        <p:txBody>
          <a:bodyPr vert="horz" lIns="91440" tIns="45720" rIns="91440" bIns="45720" rtlCol="0" anchor="t">
            <a:normAutofit/>
          </a:bodyPr>
          <a:lstStyle/>
          <a:p>
            <a:r>
              <a:rPr lang="en-US">
                <a:solidFill>
                  <a:schemeClr val="tx2"/>
                </a:solidFill>
                <a:latin typeface="Arial" panose="020B0604020202020204" pitchFamily="34" charset="0"/>
                <a:cs typeface="Arial" panose="020B0604020202020204" pitchFamily="34" charset="0"/>
              </a:rPr>
              <a:t>Consider implementing a convenience fee on Credit Card usage?  Alternatively, increase the tax levy by $175,000.</a:t>
            </a:r>
          </a:p>
          <a:p>
            <a:endParaRPr lang="en-US">
              <a:solidFill>
                <a:schemeClr val="tx2"/>
              </a:solidFill>
              <a:cs typeface="Arial"/>
            </a:endParaRPr>
          </a:p>
          <a:p>
            <a:r>
              <a:rPr lang="en-US">
                <a:solidFill>
                  <a:schemeClr val="tx2"/>
                </a:solidFill>
                <a:cs typeface="Arial"/>
              </a:rPr>
              <a:t>The 2027 Local Government Aid (LGA) is being reduced and impacting the 2027 Streets Capital Improvement Plan (CIP) for Annual Bituminous Street Reconstruction by $1,076,049.</a:t>
            </a:r>
          </a:p>
          <a:p>
            <a:endParaRPr lang="en-US"/>
          </a:p>
        </p:txBody>
      </p:sp>
      <p:sp>
        <p:nvSpPr>
          <p:cNvPr id="4" name="Slide Number Placeholder 3">
            <a:extLst>
              <a:ext uri="{FF2B5EF4-FFF2-40B4-BE49-F238E27FC236}">
                <a16:creationId xmlns:a16="http://schemas.microsoft.com/office/drawing/2014/main" id="{15978648-7521-66D8-EA6E-0707E4B4EC50}"/>
              </a:ext>
            </a:extLst>
          </p:cNvPr>
          <p:cNvSpPr>
            <a:spLocks noGrp="1"/>
          </p:cNvSpPr>
          <p:nvPr>
            <p:ph type="sldNum" sz="quarter" idx="4"/>
          </p:nvPr>
        </p:nvSpPr>
        <p:spPr/>
        <p:txBody>
          <a:bodyPr/>
          <a:lstStyle/>
          <a:p>
            <a:r>
              <a:rPr lang="en-US"/>
              <a:t>SLIDE </a:t>
            </a:r>
            <a:fld id="{E90C2CD0-D60D-874B-BB33-61B725BD8CD4}" type="slidenum">
              <a:rPr lang="en-US" smtClean="0"/>
              <a:pPr/>
              <a:t>16</a:t>
            </a:fld>
            <a:endParaRPr lang="en-US"/>
          </a:p>
        </p:txBody>
      </p:sp>
    </p:spTree>
    <p:extLst>
      <p:ext uri="{BB962C8B-B14F-4D97-AF65-F5344CB8AC3E}">
        <p14:creationId xmlns:p14="http://schemas.microsoft.com/office/powerpoint/2010/main" val="422518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3F182-921A-5275-19F0-A199A7A4E5C2}"/>
              </a:ext>
            </a:extLst>
          </p:cNvPr>
          <p:cNvSpPr>
            <a:spLocks noGrp="1"/>
          </p:cNvSpPr>
          <p:nvPr>
            <p:ph type="title"/>
          </p:nvPr>
        </p:nvSpPr>
        <p:spPr>
          <a:xfrm>
            <a:off x="1149927" y="193519"/>
            <a:ext cx="10612582" cy="1067691"/>
          </a:xfrm>
        </p:spPr>
        <p:txBody>
          <a:bodyPr>
            <a:normAutofit fontScale="90000"/>
          </a:bodyPr>
          <a:lstStyle/>
          <a:p>
            <a:pPr algn="ctr"/>
            <a:r>
              <a:rPr lang="en-US"/>
              <a:t>Additional Impacts to be Considered: Credit Card Expense</a:t>
            </a:r>
          </a:p>
        </p:txBody>
      </p:sp>
      <p:graphicFrame>
        <p:nvGraphicFramePr>
          <p:cNvPr id="6" name="Content Placeholder 5">
            <a:extLst>
              <a:ext uri="{FF2B5EF4-FFF2-40B4-BE49-F238E27FC236}">
                <a16:creationId xmlns:a16="http://schemas.microsoft.com/office/drawing/2014/main" id="{1795F4C0-152C-E733-3C59-88CEF2048406}"/>
              </a:ext>
            </a:extLst>
          </p:cNvPr>
          <p:cNvGraphicFramePr>
            <a:graphicFrameLocks noGrp="1"/>
          </p:cNvGraphicFramePr>
          <p:nvPr>
            <p:ph idx="1"/>
            <p:extLst>
              <p:ext uri="{D42A27DB-BD31-4B8C-83A1-F6EECF244321}">
                <p14:modId xmlns:p14="http://schemas.microsoft.com/office/powerpoint/2010/main" val="3244415540"/>
              </p:ext>
            </p:extLst>
          </p:nvPr>
        </p:nvGraphicFramePr>
        <p:xfrm>
          <a:off x="263714" y="1604976"/>
          <a:ext cx="11664563" cy="3202219"/>
        </p:xfrm>
        <a:graphic>
          <a:graphicData uri="http://schemas.openxmlformats.org/drawingml/2006/table">
            <a:tbl>
              <a:tblPr firstRow="1" lastRow="1" bandRow="1">
                <a:tableStyleId>{5C22544A-7EE6-4342-B048-85BDC9FD1C3A}</a:tableStyleId>
              </a:tblPr>
              <a:tblGrid>
                <a:gridCol w="2798302">
                  <a:extLst>
                    <a:ext uri="{9D8B030D-6E8A-4147-A177-3AD203B41FA5}">
                      <a16:colId xmlns:a16="http://schemas.microsoft.com/office/drawing/2014/main" val="3121791765"/>
                    </a:ext>
                  </a:extLst>
                </a:gridCol>
                <a:gridCol w="1173364">
                  <a:extLst>
                    <a:ext uri="{9D8B030D-6E8A-4147-A177-3AD203B41FA5}">
                      <a16:colId xmlns:a16="http://schemas.microsoft.com/office/drawing/2014/main" val="3045410867"/>
                    </a:ext>
                  </a:extLst>
                </a:gridCol>
                <a:gridCol w="1142375">
                  <a:extLst>
                    <a:ext uri="{9D8B030D-6E8A-4147-A177-3AD203B41FA5}">
                      <a16:colId xmlns:a16="http://schemas.microsoft.com/office/drawing/2014/main" val="1817405113"/>
                    </a:ext>
                  </a:extLst>
                </a:gridCol>
                <a:gridCol w="1475715">
                  <a:extLst>
                    <a:ext uri="{9D8B030D-6E8A-4147-A177-3AD203B41FA5}">
                      <a16:colId xmlns:a16="http://schemas.microsoft.com/office/drawing/2014/main" val="882185670"/>
                    </a:ext>
                  </a:extLst>
                </a:gridCol>
                <a:gridCol w="1150829">
                  <a:extLst>
                    <a:ext uri="{9D8B030D-6E8A-4147-A177-3AD203B41FA5}">
                      <a16:colId xmlns:a16="http://schemas.microsoft.com/office/drawing/2014/main" val="4201418170"/>
                    </a:ext>
                  </a:extLst>
                </a:gridCol>
                <a:gridCol w="1574358">
                  <a:extLst>
                    <a:ext uri="{9D8B030D-6E8A-4147-A177-3AD203B41FA5}">
                      <a16:colId xmlns:a16="http://schemas.microsoft.com/office/drawing/2014/main" val="3072817429"/>
                    </a:ext>
                  </a:extLst>
                </a:gridCol>
                <a:gridCol w="1208598">
                  <a:extLst>
                    <a:ext uri="{9D8B030D-6E8A-4147-A177-3AD203B41FA5}">
                      <a16:colId xmlns:a16="http://schemas.microsoft.com/office/drawing/2014/main" val="413184434"/>
                    </a:ext>
                  </a:extLst>
                </a:gridCol>
                <a:gridCol w="1141022">
                  <a:extLst>
                    <a:ext uri="{9D8B030D-6E8A-4147-A177-3AD203B41FA5}">
                      <a16:colId xmlns:a16="http://schemas.microsoft.com/office/drawing/2014/main" val="2218534364"/>
                    </a:ext>
                  </a:extLst>
                </a:gridCol>
              </a:tblGrid>
              <a:tr h="370840">
                <a:tc>
                  <a:txBody>
                    <a:bodyPr/>
                    <a:lstStyle/>
                    <a:p>
                      <a:pPr algn="l"/>
                      <a:r>
                        <a:rPr lang="en-US" sz="1600">
                          <a:solidFill>
                            <a:schemeClr val="tx1"/>
                          </a:solidFill>
                        </a:rPr>
                        <a:t>Department</a:t>
                      </a:r>
                    </a:p>
                  </a:txBody>
                  <a:tcPr/>
                </a:tc>
                <a:tc>
                  <a:txBody>
                    <a:bodyPr/>
                    <a:lstStyle/>
                    <a:p>
                      <a:pPr algn="ctr"/>
                      <a:r>
                        <a:rPr lang="en-US" sz="1600">
                          <a:solidFill>
                            <a:schemeClr val="tx1"/>
                          </a:solidFill>
                        </a:rPr>
                        <a:t>2025 Actuals</a:t>
                      </a:r>
                    </a:p>
                  </a:txBody>
                  <a:tcPr/>
                </a:tc>
                <a:tc>
                  <a:txBody>
                    <a:bodyPr/>
                    <a:lstStyle/>
                    <a:p>
                      <a:pPr algn="ctr"/>
                      <a:r>
                        <a:rPr lang="en-US" sz="1600">
                          <a:solidFill>
                            <a:schemeClr val="tx1"/>
                          </a:solidFill>
                        </a:rPr>
                        <a:t>2025 Budget</a:t>
                      </a:r>
                    </a:p>
                  </a:txBody>
                  <a:tcPr/>
                </a:tc>
                <a:tc>
                  <a:txBody>
                    <a:bodyPr/>
                    <a:lstStyle/>
                    <a:p>
                      <a:pPr algn="ctr"/>
                      <a:r>
                        <a:rPr lang="en-US" sz="1600">
                          <a:solidFill>
                            <a:schemeClr val="tx1"/>
                          </a:solidFill>
                        </a:rPr>
                        <a:t>Over/(Under) Budget</a:t>
                      </a:r>
                    </a:p>
                  </a:txBody>
                  <a:tcPr/>
                </a:tc>
                <a:tc>
                  <a:txBody>
                    <a:bodyPr/>
                    <a:lstStyle/>
                    <a:p>
                      <a:pPr algn="ctr"/>
                      <a:r>
                        <a:rPr lang="en-US" sz="1600">
                          <a:solidFill>
                            <a:schemeClr val="tx1"/>
                          </a:solidFill>
                        </a:rPr>
                        <a:t>% of 2025 Actuals</a:t>
                      </a:r>
                    </a:p>
                  </a:txBody>
                  <a:tcPr/>
                </a:tc>
                <a:tc>
                  <a:txBody>
                    <a:bodyPr/>
                    <a:lstStyle/>
                    <a:p>
                      <a:pPr algn="ctr"/>
                      <a:r>
                        <a:rPr lang="en-US" sz="1600">
                          <a:solidFill>
                            <a:schemeClr val="tx1"/>
                          </a:solidFill>
                        </a:rPr>
                        <a:t>2026 Actuals 4.30.26</a:t>
                      </a:r>
                    </a:p>
                  </a:txBody>
                  <a:tcPr/>
                </a:tc>
                <a:tc>
                  <a:txBody>
                    <a:bodyPr/>
                    <a:lstStyle/>
                    <a:p>
                      <a:pPr algn="ctr"/>
                      <a:r>
                        <a:rPr lang="en-US" sz="1600">
                          <a:solidFill>
                            <a:schemeClr val="tx1"/>
                          </a:solidFill>
                        </a:rPr>
                        <a:t>2026 Budget</a:t>
                      </a:r>
                    </a:p>
                  </a:txBody>
                  <a:tcPr/>
                </a:tc>
                <a:tc>
                  <a:txBody>
                    <a:bodyPr/>
                    <a:lstStyle/>
                    <a:p>
                      <a:pPr algn="ctr"/>
                      <a:r>
                        <a:rPr lang="en-US" sz="1600">
                          <a:solidFill>
                            <a:schemeClr val="tx1"/>
                          </a:solidFill>
                        </a:rPr>
                        <a:t>2027 Budget</a:t>
                      </a:r>
                    </a:p>
                  </a:txBody>
                  <a:tcPr/>
                </a:tc>
                <a:extLst>
                  <a:ext uri="{0D108BD9-81ED-4DB2-BD59-A6C34878D82A}">
                    <a16:rowId xmlns:a16="http://schemas.microsoft.com/office/drawing/2014/main" val="756681249"/>
                  </a:ext>
                </a:extLst>
              </a:tr>
              <a:tr h="370840">
                <a:tc>
                  <a:txBody>
                    <a:bodyPr/>
                    <a:lstStyle/>
                    <a:p>
                      <a:r>
                        <a:rPr lang="en-US" sz="1600">
                          <a:solidFill>
                            <a:schemeClr val="tx1"/>
                          </a:solidFill>
                        </a:rPr>
                        <a:t>Parking</a:t>
                      </a:r>
                    </a:p>
                  </a:txBody>
                  <a:tcPr/>
                </a:tc>
                <a:tc>
                  <a:txBody>
                    <a:bodyPr/>
                    <a:lstStyle/>
                    <a:p>
                      <a:pPr algn="ctr"/>
                      <a:r>
                        <a:rPr lang="en-US" sz="1600">
                          <a:solidFill>
                            <a:schemeClr val="tx1"/>
                          </a:solidFill>
                        </a:rPr>
                        <a:t>$279,246</a:t>
                      </a:r>
                    </a:p>
                  </a:txBody>
                  <a:tcPr/>
                </a:tc>
                <a:tc>
                  <a:txBody>
                    <a:bodyPr/>
                    <a:lstStyle/>
                    <a:p>
                      <a:pPr algn="ctr"/>
                      <a:r>
                        <a:rPr lang="en-US" sz="1600">
                          <a:solidFill>
                            <a:schemeClr val="tx1"/>
                          </a:solidFill>
                        </a:rPr>
                        <a:t>$93,600</a:t>
                      </a:r>
                    </a:p>
                  </a:txBody>
                  <a:tcPr/>
                </a:tc>
                <a:tc>
                  <a:txBody>
                    <a:bodyPr/>
                    <a:lstStyle/>
                    <a:p>
                      <a:pPr algn="ctr"/>
                      <a:r>
                        <a:rPr lang="en-US" sz="1600">
                          <a:solidFill>
                            <a:schemeClr val="tx1"/>
                          </a:solidFill>
                        </a:rPr>
                        <a:t>$(185,646)</a:t>
                      </a:r>
                    </a:p>
                  </a:txBody>
                  <a:tcPr/>
                </a:tc>
                <a:tc>
                  <a:txBody>
                    <a:bodyPr/>
                    <a:lstStyle/>
                    <a:p>
                      <a:pPr algn="ctr"/>
                      <a:r>
                        <a:rPr lang="en-US" sz="1600">
                          <a:solidFill>
                            <a:schemeClr val="tx1"/>
                          </a:solidFill>
                        </a:rPr>
                        <a:t>43.5%</a:t>
                      </a:r>
                    </a:p>
                  </a:txBody>
                  <a:tcPr/>
                </a:tc>
                <a:tc>
                  <a:txBody>
                    <a:bodyPr/>
                    <a:lstStyle/>
                    <a:p>
                      <a:pPr algn="ctr"/>
                      <a:r>
                        <a:rPr lang="en-US" sz="1600">
                          <a:solidFill>
                            <a:schemeClr val="tx1"/>
                          </a:solidFill>
                        </a:rPr>
                        <a:t>$86,836</a:t>
                      </a:r>
                    </a:p>
                  </a:txBody>
                  <a:tcPr/>
                </a:tc>
                <a:tc>
                  <a:txBody>
                    <a:bodyPr/>
                    <a:lstStyle/>
                    <a:p>
                      <a:pPr algn="ctr"/>
                      <a:r>
                        <a:rPr lang="en-US" sz="1600">
                          <a:solidFill>
                            <a:schemeClr val="tx1"/>
                          </a:solidFill>
                        </a:rPr>
                        <a:t>$93,600</a:t>
                      </a:r>
                    </a:p>
                  </a:txBody>
                  <a:tcPr/>
                </a:tc>
                <a:tc>
                  <a:txBody>
                    <a:bodyPr/>
                    <a:lstStyle/>
                    <a:p>
                      <a:pPr algn="ctr"/>
                      <a:r>
                        <a:rPr lang="en-US" sz="1600">
                          <a:solidFill>
                            <a:schemeClr val="tx1"/>
                          </a:solidFill>
                        </a:rPr>
                        <a:t>$104,832</a:t>
                      </a:r>
                    </a:p>
                  </a:txBody>
                  <a:tcPr/>
                </a:tc>
                <a:extLst>
                  <a:ext uri="{0D108BD9-81ED-4DB2-BD59-A6C34878D82A}">
                    <a16:rowId xmlns:a16="http://schemas.microsoft.com/office/drawing/2014/main" val="2900222099"/>
                  </a:ext>
                </a:extLst>
              </a:tr>
              <a:tr h="398059">
                <a:tc>
                  <a:txBody>
                    <a:bodyPr/>
                    <a:lstStyle/>
                    <a:p>
                      <a:r>
                        <a:rPr lang="en-US" sz="1600">
                          <a:solidFill>
                            <a:schemeClr val="tx1"/>
                          </a:solidFill>
                        </a:rPr>
                        <a:t>Building Inspection Services</a:t>
                      </a:r>
                    </a:p>
                  </a:txBody>
                  <a:tcPr/>
                </a:tc>
                <a:tc>
                  <a:txBody>
                    <a:bodyPr/>
                    <a:lstStyle/>
                    <a:p>
                      <a:pPr algn="ctr"/>
                      <a:r>
                        <a:rPr lang="en-US" sz="1600">
                          <a:solidFill>
                            <a:schemeClr val="tx1"/>
                          </a:solidFill>
                        </a:rPr>
                        <a:t>$133,161</a:t>
                      </a:r>
                    </a:p>
                  </a:txBody>
                  <a:tcPr/>
                </a:tc>
                <a:tc>
                  <a:txBody>
                    <a:bodyPr/>
                    <a:lstStyle/>
                    <a:p>
                      <a:pPr algn="ctr"/>
                      <a:r>
                        <a:rPr lang="en-US" sz="1600">
                          <a:solidFill>
                            <a:schemeClr val="tx1"/>
                          </a:solidFill>
                        </a:rPr>
                        <a:t>$17,998</a:t>
                      </a:r>
                    </a:p>
                  </a:txBody>
                  <a:tcPr/>
                </a:tc>
                <a:tc>
                  <a:txBody>
                    <a:bodyPr/>
                    <a:lstStyle/>
                    <a:p>
                      <a:pPr algn="ctr"/>
                      <a:r>
                        <a:rPr lang="en-US" sz="1600">
                          <a:solidFill>
                            <a:schemeClr val="tx1"/>
                          </a:solidFill>
                        </a:rPr>
                        <a:t>$(115,163)</a:t>
                      </a:r>
                    </a:p>
                  </a:txBody>
                  <a:tcPr/>
                </a:tc>
                <a:tc>
                  <a:txBody>
                    <a:bodyPr/>
                    <a:lstStyle/>
                    <a:p>
                      <a:pPr algn="ctr"/>
                      <a:r>
                        <a:rPr lang="en-US" sz="1600">
                          <a:solidFill>
                            <a:schemeClr val="tx1"/>
                          </a:solidFill>
                        </a:rPr>
                        <a:t>20.8%</a:t>
                      </a:r>
                    </a:p>
                  </a:txBody>
                  <a:tcPr/>
                </a:tc>
                <a:tc>
                  <a:txBody>
                    <a:bodyPr/>
                    <a:lstStyle/>
                    <a:p>
                      <a:pPr algn="ctr"/>
                      <a:r>
                        <a:rPr lang="en-US" sz="1600">
                          <a:solidFill>
                            <a:schemeClr val="tx1"/>
                          </a:solidFill>
                        </a:rPr>
                        <a:t>$57,005</a:t>
                      </a:r>
                    </a:p>
                  </a:txBody>
                  <a:tcPr/>
                </a:tc>
                <a:tc>
                  <a:txBody>
                    <a:bodyPr/>
                    <a:lstStyle/>
                    <a:p>
                      <a:pPr algn="ctr"/>
                      <a:r>
                        <a:rPr lang="en-US" sz="1600">
                          <a:solidFill>
                            <a:schemeClr val="tx1"/>
                          </a:solidFill>
                        </a:rPr>
                        <a:t>$17,998</a:t>
                      </a:r>
                    </a:p>
                  </a:txBody>
                  <a:tcPr/>
                </a:tc>
                <a:tc>
                  <a:txBody>
                    <a:bodyPr/>
                    <a:lstStyle/>
                    <a:p>
                      <a:pPr algn="ctr"/>
                      <a:r>
                        <a:rPr lang="en-US" sz="1600">
                          <a:solidFill>
                            <a:schemeClr val="tx1"/>
                          </a:solidFill>
                        </a:rPr>
                        <a:t>$20,158</a:t>
                      </a:r>
                    </a:p>
                  </a:txBody>
                  <a:tcPr/>
                </a:tc>
                <a:extLst>
                  <a:ext uri="{0D108BD9-81ED-4DB2-BD59-A6C34878D82A}">
                    <a16:rowId xmlns:a16="http://schemas.microsoft.com/office/drawing/2014/main" val="1203955578"/>
                  </a:ext>
                </a:extLst>
              </a:tr>
              <a:tr h="370840">
                <a:tc>
                  <a:txBody>
                    <a:bodyPr/>
                    <a:lstStyle/>
                    <a:p>
                      <a:r>
                        <a:rPr lang="en-US" sz="1600">
                          <a:solidFill>
                            <a:schemeClr val="tx1"/>
                          </a:solidFill>
                        </a:rPr>
                        <a:t>Municipal Recreation</a:t>
                      </a:r>
                    </a:p>
                  </a:txBody>
                  <a:tcPr/>
                </a:tc>
                <a:tc>
                  <a:txBody>
                    <a:bodyPr/>
                    <a:lstStyle/>
                    <a:p>
                      <a:pPr algn="ctr"/>
                      <a:r>
                        <a:rPr lang="en-US" sz="1600">
                          <a:solidFill>
                            <a:schemeClr val="tx1"/>
                          </a:solidFill>
                        </a:rPr>
                        <a:t>$127,395</a:t>
                      </a:r>
                    </a:p>
                  </a:txBody>
                  <a:tcPr/>
                </a:tc>
                <a:tc>
                  <a:txBody>
                    <a:bodyPr/>
                    <a:lstStyle/>
                    <a:p>
                      <a:pPr algn="ctr"/>
                      <a:r>
                        <a:rPr lang="en-US" sz="1600">
                          <a:solidFill>
                            <a:schemeClr val="tx1"/>
                          </a:solidFill>
                        </a:rPr>
                        <a:t>$41,661</a:t>
                      </a:r>
                    </a:p>
                  </a:txBody>
                  <a:tcPr/>
                </a:tc>
                <a:tc>
                  <a:txBody>
                    <a:bodyPr/>
                    <a:lstStyle/>
                    <a:p>
                      <a:pPr algn="ctr"/>
                      <a:r>
                        <a:rPr lang="en-US" sz="1600">
                          <a:solidFill>
                            <a:schemeClr val="tx1"/>
                          </a:solidFill>
                        </a:rPr>
                        <a:t>$(85,734)</a:t>
                      </a:r>
                    </a:p>
                  </a:txBody>
                  <a:tcPr/>
                </a:tc>
                <a:tc>
                  <a:txBody>
                    <a:bodyPr/>
                    <a:lstStyle/>
                    <a:p>
                      <a:pPr algn="ctr"/>
                      <a:r>
                        <a:rPr lang="en-US" sz="1600">
                          <a:solidFill>
                            <a:schemeClr val="tx1"/>
                          </a:solidFill>
                        </a:rPr>
                        <a:t>19.9%</a:t>
                      </a:r>
                    </a:p>
                  </a:txBody>
                  <a:tcPr/>
                </a:tc>
                <a:tc>
                  <a:txBody>
                    <a:bodyPr/>
                    <a:lstStyle/>
                    <a:p>
                      <a:pPr algn="ctr"/>
                      <a:r>
                        <a:rPr lang="en-US" sz="1600">
                          <a:solidFill>
                            <a:schemeClr val="tx1"/>
                          </a:solidFill>
                        </a:rPr>
                        <a:t>$40,547</a:t>
                      </a:r>
                    </a:p>
                  </a:txBody>
                  <a:tcPr/>
                </a:tc>
                <a:tc>
                  <a:txBody>
                    <a:bodyPr/>
                    <a:lstStyle/>
                    <a:p>
                      <a:pPr algn="ctr"/>
                      <a:r>
                        <a:rPr lang="en-US" sz="1600">
                          <a:solidFill>
                            <a:schemeClr val="tx1"/>
                          </a:solidFill>
                        </a:rPr>
                        <a:t>$41,661</a:t>
                      </a:r>
                    </a:p>
                  </a:txBody>
                  <a:tcPr/>
                </a:tc>
                <a:tc>
                  <a:txBody>
                    <a:bodyPr/>
                    <a:lstStyle/>
                    <a:p>
                      <a:pPr algn="ctr"/>
                      <a:r>
                        <a:rPr lang="en-US" sz="1600">
                          <a:solidFill>
                            <a:schemeClr val="tx1"/>
                          </a:solidFill>
                        </a:rPr>
                        <a:t>$46,660</a:t>
                      </a:r>
                    </a:p>
                  </a:txBody>
                  <a:tcPr/>
                </a:tc>
                <a:extLst>
                  <a:ext uri="{0D108BD9-81ED-4DB2-BD59-A6C34878D82A}">
                    <a16:rowId xmlns:a16="http://schemas.microsoft.com/office/drawing/2014/main" val="1529937233"/>
                  </a:ext>
                </a:extLst>
              </a:tr>
              <a:tr h="370840">
                <a:tc>
                  <a:txBody>
                    <a:bodyPr/>
                    <a:lstStyle/>
                    <a:p>
                      <a:r>
                        <a:rPr lang="en-US" sz="1600">
                          <a:solidFill>
                            <a:schemeClr val="tx1"/>
                          </a:solidFill>
                        </a:rPr>
                        <a:t>City Clerk</a:t>
                      </a:r>
                    </a:p>
                  </a:txBody>
                  <a:tcPr/>
                </a:tc>
                <a:tc>
                  <a:txBody>
                    <a:bodyPr/>
                    <a:lstStyle/>
                    <a:p>
                      <a:pPr algn="ctr"/>
                      <a:r>
                        <a:rPr lang="en-US" sz="1600">
                          <a:solidFill>
                            <a:schemeClr val="tx1"/>
                          </a:solidFill>
                        </a:rPr>
                        <a:t>$37,612</a:t>
                      </a:r>
                    </a:p>
                  </a:txBody>
                  <a:tcPr/>
                </a:tc>
                <a:tc>
                  <a:txBody>
                    <a:bodyPr/>
                    <a:lstStyle/>
                    <a:p>
                      <a:pPr algn="ctr"/>
                      <a:r>
                        <a:rPr lang="en-US" sz="1600">
                          <a:solidFill>
                            <a:schemeClr val="tx1"/>
                          </a:solidFill>
                        </a:rPr>
                        <a:t>$21,700</a:t>
                      </a:r>
                    </a:p>
                  </a:txBody>
                  <a:tcPr/>
                </a:tc>
                <a:tc>
                  <a:txBody>
                    <a:bodyPr/>
                    <a:lstStyle/>
                    <a:p>
                      <a:pPr algn="ctr"/>
                      <a:r>
                        <a:rPr lang="en-US" sz="1600">
                          <a:solidFill>
                            <a:schemeClr val="tx1"/>
                          </a:solidFill>
                        </a:rPr>
                        <a:t>$(15,912)</a:t>
                      </a:r>
                    </a:p>
                  </a:txBody>
                  <a:tcPr/>
                </a:tc>
                <a:tc>
                  <a:txBody>
                    <a:bodyPr/>
                    <a:lstStyle/>
                    <a:p>
                      <a:pPr algn="ctr"/>
                      <a:r>
                        <a:rPr lang="en-US" sz="1600">
                          <a:solidFill>
                            <a:schemeClr val="tx1"/>
                          </a:solidFill>
                        </a:rPr>
                        <a:t>5.9%</a:t>
                      </a:r>
                    </a:p>
                  </a:txBody>
                  <a:tcPr/>
                </a:tc>
                <a:tc>
                  <a:txBody>
                    <a:bodyPr/>
                    <a:lstStyle/>
                    <a:p>
                      <a:pPr algn="ctr"/>
                      <a:r>
                        <a:rPr lang="en-US" sz="1600">
                          <a:solidFill>
                            <a:schemeClr val="tx1"/>
                          </a:solidFill>
                        </a:rPr>
                        <a:t>$16,260</a:t>
                      </a:r>
                    </a:p>
                  </a:txBody>
                  <a:tcPr/>
                </a:tc>
                <a:tc>
                  <a:txBody>
                    <a:bodyPr/>
                    <a:lstStyle/>
                    <a:p>
                      <a:pPr algn="ctr"/>
                      <a:r>
                        <a:rPr lang="en-US" sz="1600">
                          <a:solidFill>
                            <a:schemeClr val="tx1"/>
                          </a:solidFill>
                        </a:rPr>
                        <a:t>$21,700</a:t>
                      </a:r>
                    </a:p>
                  </a:txBody>
                  <a:tcPr/>
                </a:tc>
                <a:tc>
                  <a:txBody>
                    <a:bodyPr/>
                    <a:lstStyle/>
                    <a:p>
                      <a:pPr algn="ctr"/>
                      <a:r>
                        <a:rPr lang="en-US" sz="1600">
                          <a:solidFill>
                            <a:schemeClr val="tx1"/>
                          </a:solidFill>
                        </a:rPr>
                        <a:t>$24,304</a:t>
                      </a:r>
                    </a:p>
                  </a:txBody>
                  <a:tcPr/>
                </a:tc>
                <a:extLst>
                  <a:ext uri="{0D108BD9-81ED-4DB2-BD59-A6C34878D82A}">
                    <a16:rowId xmlns:a16="http://schemas.microsoft.com/office/drawing/2014/main" val="1711840801"/>
                  </a:ext>
                </a:extLst>
              </a:tr>
              <a:tr h="370840">
                <a:tc>
                  <a:txBody>
                    <a:bodyPr/>
                    <a:lstStyle/>
                    <a:p>
                      <a:r>
                        <a:rPr lang="en-US" sz="1600">
                          <a:solidFill>
                            <a:schemeClr val="tx1"/>
                          </a:solidFill>
                        </a:rPr>
                        <a:t>Parking Ticket Collections</a:t>
                      </a:r>
                    </a:p>
                  </a:txBody>
                  <a:tcPr/>
                </a:tc>
                <a:tc>
                  <a:txBody>
                    <a:bodyPr/>
                    <a:lstStyle/>
                    <a:p>
                      <a:pPr algn="ctr"/>
                      <a:r>
                        <a:rPr lang="en-US" sz="1600">
                          <a:solidFill>
                            <a:schemeClr val="tx1"/>
                          </a:solidFill>
                        </a:rPr>
                        <a:t>$28,155</a:t>
                      </a:r>
                    </a:p>
                  </a:txBody>
                  <a:tcPr/>
                </a:tc>
                <a:tc>
                  <a:txBody>
                    <a:bodyPr/>
                    <a:lstStyle/>
                    <a:p>
                      <a:pPr algn="ctr"/>
                      <a:r>
                        <a:rPr lang="en-US" sz="1600">
                          <a:solidFill>
                            <a:schemeClr val="tx1"/>
                          </a:solidFill>
                        </a:rPr>
                        <a:t>$4,447</a:t>
                      </a:r>
                    </a:p>
                  </a:txBody>
                  <a:tcPr/>
                </a:tc>
                <a:tc>
                  <a:txBody>
                    <a:bodyPr/>
                    <a:lstStyle/>
                    <a:p>
                      <a:pPr algn="ctr"/>
                      <a:r>
                        <a:rPr lang="en-US" sz="1600">
                          <a:solidFill>
                            <a:schemeClr val="tx1"/>
                          </a:solidFill>
                        </a:rPr>
                        <a:t>$(23,708)</a:t>
                      </a:r>
                    </a:p>
                  </a:txBody>
                  <a:tcPr/>
                </a:tc>
                <a:tc>
                  <a:txBody>
                    <a:bodyPr/>
                    <a:lstStyle/>
                    <a:p>
                      <a:pPr algn="ctr"/>
                      <a:r>
                        <a:rPr lang="en-US" sz="1600">
                          <a:solidFill>
                            <a:schemeClr val="tx1"/>
                          </a:solidFill>
                        </a:rPr>
                        <a:t>4.4%</a:t>
                      </a:r>
                    </a:p>
                  </a:txBody>
                  <a:tcPr/>
                </a:tc>
                <a:tc>
                  <a:txBody>
                    <a:bodyPr/>
                    <a:lstStyle/>
                    <a:p>
                      <a:pPr algn="ctr"/>
                      <a:r>
                        <a:rPr lang="en-US" sz="1600">
                          <a:solidFill>
                            <a:schemeClr val="tx1"/>
                          </a:solidFill>
                        </a:rPr>
                        <a:t>$13,015</a:t>
                      </a:r>
                    </a:p>
                  </a:txBody>
                  <a:tcPr/>
                </a:tc>
                <a:tc>
                  <a:txBody>
                    <a:bodyPr/>
                    <a:lstStyle/>
                    <a:p>
                      <a:pPr algn="ctr"/>
                      <a:r>
                        <a:rPr lang="en-US" sz="1600">
                          <a:solidFill>
                            <a:schemeClr val="tx1"/>
                          </a:solidFill>
                        </a:rPr>
                        <a:t>$4,447</a:t>
                      </a:r>
                    </a:p>
                  </a:txBody>
                  <a:tcPr/>
                </a:tc>
                <a:tc>
                  <a:txBody>
                    <a:bodyPr/>
                    <a:lstStyle/>
                    <a:p>
                      <a:pPr algn="ctr"/>
                      <a:r>
                        <a:rPr lang="en-US" sz="1600">
                          <a:solidFill>
                            <a:schemeClr val="tx1"/>
                          </a:solidFill>
                        </a:rPr>
                        <a:t>$4,981</a:t>
                      </a:r>
                    </a:p>
                  </a:txBody>
                  <a:tcPr/>
                </a:tc>
                <a:extLst>
                  <a:ext uri="{0D108BD9-81ED-4DB2-BD59-A6C34878D82A}">
                    <a16:rowId xmlns:a16="http://schemas.microsoft.com/office/drawing/2014/main" val="3787021953"/>
                  </a:ext>
                </a:extLst>
              </a:tr>
              <a:tr h="370840">
                <a:tc>
                  <a:txBody>
                    <a:bodyPr/>
                    <a:lstStyle/>
                    <a:p>
                      <a:r>
                        <a:rPr lang="en-US" sz="1600">
                          <a:solidFill>
                            <a:schemeClr val="tx1"/>
                          </a:solidFill>
                        </a:rPr>
                        <a:t>Miscellaneous</a:t>
                      </a:r>
                    </a:p>
                  </a:txBody>
                  <a:tcPr/>
                </a:tc>
                <a:tc>
                  <a:txBody>
                    <a:bodyPr/>
                    <a:lstStyle/>
                    <a:p>
                      <a:pPr algn="ctr"/>
                      <a:r>
                        <a:rPr lang="en-US" sz="1600">
                          <a:solidFill>
                            <a:schemeClr val="tx1"/>
                          </a:solidFill>
                        </a:rPr>
                        <a:t>$35,409</a:t>
                      </a:r>
                    </a:p>
                  </a:txBody>
                  <a:tcPr/>
                </a:tc>
                <a:tc>
                  <a:txBody>
                    <a:bodyPr/>
                    <a:lstStyle/>
                    <a:p>
                      <a:pPr algn="ctr"/>
                      <a:r>
                        <a:rPr lang="en-US" sz="1600">
                          <a:solidFill>
                            <a:schemeClr val="tx1"/>
                          </a:solidFill>
                        </a:rPr>
                        <a:t>$19,149</a:t>
                      </a:r>
                    </a:p>
                  </a:txBody>
                  <a:tcPr/>
                </a:tc>
                <a:tc>
                  <a:txBody>
                    <a:bodyPr/>
                    <a:lstStyle/>
                    <a:p>
                      <a:pPr algn="ctr"/>
                      <a:r>
                        <a:rPr lang="en-US" sz="1600">
                          <a:solidFill>
                            <a:schemeClr val="tx1"/>
                          </a:solidFill>
                        </a:rPr>
                        <a:t>$(16,260)</a:t>
                      </a:r>
                    </a:p>
                  </a:txBody>
                  <a:tcPr/>
                </a:tc>
                <a:tc>
                  <a:txBody>
                    <a:bodyPr/>
                    <a:lstStyle/>
                    <a:p>
                      <a:pPr algn="ctr"/>
                      <a:r>
                        <a:rPr lang="en-US" sz="1600">
                          <a:solidFill>
                            <a:schemeClr val="tx1"/>
                          </a:solidFill>
                        </a:rPr>
                        <a:t>5.5%</a:t>
                      </a:r>
                    </a:p>
                  </a:txBody>
                  <a:tcPr/>
                </a:tc>
                <a:tc>
                  <a:txBody>
                    <a:bodyPr/>
                    <a:lstStyle/>
                    <a:p>
                      <a:pPr algn="ctr"/>
                      <a:r>
                        <a:rPr lang="en-US" sz="1600">
                          <a:solidFill>
                            <a:schemeClr val="tx1"/>
                          </a:solidFill>
                        </a:rPr>
                        <a:t>$11,355</a:t>
                      </a:r>
                    </a:p>
                  </a:txBody>
                  <a:tcPr/>
                </a:tc>
                <a:tc>
                  <a:txBody>
                    <a:bodyPr/>
                    <a:lstStyle/>
                    <a:p>
                      <a:pPr algn="ctr"/>
                      <a:r>
                        <a:rPr lang="en-US" sz="1600">
                          <a:solidFill>
                            <a:schemeClr val="tx1"/>
                          </a:solidFill>
                        </a:rPr>
                        <a:t>$19,149</a:t>
                      </a:r>
                    </a:p>
                  </a:txBody>
                  <a:tcPr/>
                </a:tc>
                <a:tc>
                  <a:txBody>
                    <a:bodyPr/>
                    <a:lstStyle/>
                    <a:p>
                      <a:pPr algn="ctr"/>
                      <a:r>
                        <a:rPr lang="en-US" sz="1600">
                          <a:solidFill>
                            <a:schemeClr val="tx1"/>
                          </a:solidFill>
                        </a:rPr>
                        <a:t>$21,446</a:t>
                      </a:r>
                    </a:p>
                  </a:txBody>
                  <a:tcPr/>
                </a:tc>
                <a:extLst>
                  <a:ext uri="{0D108BD9-81ED-4DB2-BD59-A6C34878D82A}">
                    <a16:rowId xmlns:a16="http://schemas.microsoft.com/office/drawing/2014/main" val="684540425"/>
                  </a:ext>
                </a:extLst>
              </a:tr>
              <a:tr h="370840">
                <a:tc>
                  <a:txBody>
                    <a:bodyPr/>
                    <a:lstStyle/>
                    <a:p>
                      <a:r>
                        <a:rPr lang="en-US" sz="1600">
                          <a:solidFill>
                            <a:schemeClr val="tx1"/>
                          </a:solidFill>
                        </a:rPr>
                        <a:t>Grand Total</a:t>
                      </a:r>
                    </a:p>
                  </a:txBody>
                  <a:tcPr/>
                </a:tc>
                <a:tc>
                  <a:txBody>
                    <a:bodyPr/>
                    <a:lstStyle/>
                    <a:p>
                      <a:pPr algn="ctr"/>
                      <a:r>
                        <a:rPr lang="en-US" sz="1600">
                          <a:solidFill>
                            <a:schemeClr val="tx1"/>
                          </a:solidFill>
                        </a:rPr>
                        <a:t>$640,978</a:t>
                      </a:r>
                    </a:p>
                  </a:txBody>
                  <a:tcPr/>
                </a:tc>
                <a:tc>
                  <a:txBody>
                    <a:bodyPr/>
                    <a:lstStyle/>
                    <a:p>
                      <a:pPr algn="ctr"/>
                      <a:r>
                        <a:rPr lang="en-US" sz="1600">
                          <a:solidFill>
                            <a:schemeClr val="tx1"/>
                          </a:solidFill>
                        </a:rPr>
                        <a:t>$198,555</a:t>
                      </a:r>
                    </a:p>
                  </a:txBody>
                  <a:tcPr/>
                </a:tc>
                <a:tc>
                  <a:txBody>
                    <a:bodyPr/>
                    <a:lstStyle/>
                    <a:p>
                      <a:pPr algn="ctr"/>
                      <a:r>
                        <a:rPr lang="en-US" sz="1600">
                          <a:solidFill>
                            <a:schemeClr val="tx1"/>
                          </a:solidFill>
                        </a:rPr>
                        <a:t>$(442,423)</a:t>
                      </a:r>
                    </a:p>
                  </a:txBody>
                  <a:tcPr/>
                </a:tc>
                <a:tc>
                  <a:txBody>
                    <a:bodyPr/>
                    <a:lstStyle/>
                    <a:p>
                      <a:pPr algn="ctr"/>
                      <a:r>
                        <a:rPr lang="en-US" sz="1600">
                          <a:solidFill>
                            <a:schemeClr val="tx1"/>
                          </a:solidFill>
                        </a:rPr>
                        <a:t>100.0%</a:t>
                      </a:r>
                    </a:p>
                  </a:txBody>
                  <a:tcPr/>
                </a:tc>
                <a:tc>
                  <a:txBody>
                    <a:bodyPr/>
                    <a:lstStyle/>
                    <a:p>
                      <a:pPr algn="ctr"/>
                      <a:r>
                        <a:rPr lang="en-US" sz="1600">
                          <a:solidFill>
                            <a:schemeClr val="tx1"/>
                          </a:solidFill>
                        </a:rPr>
                        <a:t>$225,018</a:t>
                      </a:r>
                    </a:p>
                  </a:txBody>
                  <a:tcPr/>
                </a:tc>
                <a:tc>
                  <a:txBody>
                    <a:bodyPr/>
                    <a:lstStyle/>
                    <a:p>
                      <a:pPr algn="ctr"/>
                      <a:r>
                        <a:rPr lang="en-US" sz="1600">
                          <a:solidFill>
                            <a:schemeClr val="tx1"/>
                          </a:solidFill>
                        </a:rPr>
                        <a:t>$198,555</a:t>
                      </a:r>
                    </a:p>
                  </a:txBody>
                  <a:tcPr/>
                </a:tc>
                <a:tc>
                  <a:txBody>
                    <a:bodyPr/>
                    <a:lstStyle/>
                    <a:p>
                      <a:pPr algn="ctr"/>
                      <a:r>
                        <a:rPr lang="en-US" sz="1600" dirty="0">
                          <a:solidFill>
                            <a:schemeClr val="tx1"/>
                          </a:solidFill>
                        </a:rPr>
                        <a:t>$222,381</a:t>
                      </a:r>
                    </a:p>
                  </a:txBody>
                  <a:tcPr/>
                </a:tc>
                <a:extLst>
                  <a:ext uri="{0D108BD9-81ED-4DB2-BD59-A6C34878D82A}">
                    <a16:rowId xmlns:a16="http://schemas.microsoft.com/office/drawing/2014/main" val="1636269711"/>
                  </a:ext>
                </a:extLst>
              </a:tr>
            </a:tbl>
          </a:graphicData>
        </a:graphic>
      </p:graphicFrame>
      <p:graphicFrame>
        <p:nvGraphicFramePr>
          <p:cNvPr id="3" name="Table 2">
            <a:extLst>
              <a:ext uri="{FF2B5EF4-FFF2-40B4-BE49-F238E27FC236}">
                <a16:creationId xmlns:a16="http://schemas.microsoft.com/office/drawing/2014/main" id="{91BA4A22-2493-E122-137E-B27BB8F7AE1A}"/>
              </a:ext>
            </a:extLst>
          </p:cNvPr>
          <p:cNvGraphicFramePr>
            <a:graphicFrameLocks noGrp="1"/>
          </p:cNvGraphicFramePr>
          <p:nvPr>
            <p:extLst>
              <p:ext uri="{D42A27DB-BD31-4B8C-83A1-F6EECF244321}">
                <p14:modId xmlns:p14="http://schemas.microsoft.com/office/powerpoint/2010/main" val="587464555"/>
              </p:ext>
            </p:extLst>
          </p:nvPr>
        </p:nvGraphicFramePr>
        <p:xfrm>
          <a:off x="263714" y="4892326"/>
          <a:ext cx="11664560" cy="1584960"/>
        </p:xfrm>
        <a:graphic>
          <a:graphicData uri="http://schemas.openxmlformats.org/drawingml/2006/table">
            <a:tbl>
              <a:tblPr firstRow="1" lastRow="1" bandRow="1">
                <a:tableStyleId>{5C22544A-7EE6-4342-B048-85BDC9FD1C3A}</a:tableStyleId>
              </a:tblPr>
              <a:tblGrid>
                <a:gridCol w="2796354">
                  <a:extLst>
                    <a:ext uri="{9D8B030D-6E8A-4147-A177-3AD203B41FA5}">
                      <a16:colId xmlns:a16="http://schemas.microsoft.com/office/drawing/2014/main" val="4272079427"/>
                    </a:ext>
                  </a:extLst>
                </a:gridCol>
                <a:gridCol w="1167897">
                  <a:extLst>
                    <a:ext uri="{9D8B030D-6E8A-4147-A177-3AD203B41FA5}">
                      <a16:colId xmlns:a16="http://schemas.microsoft.com/office/drawing/2014/main" val="1087540948"/>
                    </a:ext>
                  </a:extLst>
                </a:gridCol>
                <a:gridCol w="1158844">
                  <a:extLst>
                    <a:ext uri="{9D8B030D-6E8A-4147-A177-3AD203B41FA5}">
                      <a16:colId xmlns:a16="http://schemas.microsoft.com/office/drawing/2014/main" val="1660646476"/>
                    </a:ext>
                  </a:extLst>
                </a:gridCol>
                <a:gridCol w="1457608">
                  <a:extLst>
                    <a:ext uri="{9D8B030D-6E8A-4147-A177-3AD203B41FA5}">
                      <a16:colId xmlns:a16="http://schemas.microsoft.com/office/drawing/2014/main" val="4160038294"/>
                    </a:ext>
                  </a:extLst>
                </a:gridCol>
                <a:gridCol w="1158843">
                  <a:extLst>
                    <a:ext uri="{9D8B030D-6E8A-4147-A177-3AD203B41FA5}">
                      <a16:colId xmlns:a16="http://schemas.microsoft.com/office/drawing/2014/main" val="3522220914"/>
                    </a:ext>
                  </a:extLst>
                </a:gridCol>
                <a:gridCol w="1566250">
                  <a:extLst>
                    <a:ext uri="{9D8B030D-6E8A-4147-A177-3AD203B41FA5}">
                      <a16:colId xmlns:a16="http://schemas.microsoft.com/office/drawing/2014/main" val="2251343823"/>
                    </a:ext>
                  </a:extLst>
                </a:gridCol>
                <a:gridCol w="1213164">
                  <a:extLst>
                    <a:ext uri="{9D8B030D-6E8A-4147-A177-3AD203B41FA5}">
                      <a16:colId xmlns:a16="http://schemas.microsoft.com/office/drawing/2014/main" val="1354382813"/>
                    </a:ext>
                  </a:extLst>
                </a:gridCol>
                <a:gridCol w="1145600">
                  <a:extLst>
                    <a:ext uri="{9D8B030D-6E8A-4147-A177-3AD203B41FA5}">
                      <a16:colId xmlns:a16="http://schemas.microsoft.com/office/drawing/2014/main" val="1106736651"/>
                    </a:ext>
                  </a:extLst>
                </a:gridCol>
              </a:tblGrid>
              <a:tr h="544121">
                <a:tc>
                  <a:txBody>
                    <a:bodyPr/>
                    <a:lstStyle/>
                    <a:p>
                      <a:r>
                        <a:rPr lang="en-US" sz="1600">
                          <a:solidFill>
                            <a:schemeClr val="tx1"/>
                          </a:solidFill>
                        </a:rPr>
                        <a:t>Funding</a:t>
                      </a:r>
                    </a:p>
                  </a:txBody>
                  <a:tcPr/>
                </a:tc>
                <a:tc>
                  <a:txBody>
                    <a:bodyPr/>
                    <a:lstStyle/>
                    <a:p>
                      <a:pPr algn="ctr"/>
                      <a:r>
                        <a:rPr lang="en-US" sz="1600">
                          <a:solidFill>
                            <a:schemeClr val="tx1"/>
                          </a:solidFill>
                        </a:rPr>
                        <a:t>2025 Actuals</a:t>
                      </a:r>
                    </a:p>
                  </a:txBody>
                  <a:tcPr/>
                </a:tc>
                <a:tc>
                  <a:txBody>
                    <a:bodyPr/>
                    <a:lstStyle/>
                    <a:p>
                      <a:pPr algn="ctr"/>
                      <a:r>
                        <a:rPr lang="en-US" sz="1600">
                          <a:solidFill>
                            <a:schemeClr val="tx1"/>
                          </a:solidFill>
                        </a:rPr>
                        <a:t>2025 Budget</a:t>
                      </a:r>
                    </a:p>
                  </a:txBody>
                  <a:tcPr/>
                </a:tc>
                <a:tc>
                  <a:txBody>
                    <a:bodyPr/>
                    <a:lstStyle/>
                    <a:p>
                      <a:pPr algn="ctr"/>
                      <a:r>
                        <a:rPr lang="en-US" sz="1600">
                          <a:solidFill>
                            <a:schemeClr val="tx1"/>
                          </a:solidFill>
                        </a:rPr>
                        <a:t>Over/(Under) Budget</a:t>
                      </a:r>
                    </a:p>
                  </a:txBody>
                  <a:tcPr/>
                </a:tc>
                <a:tc>
                  <a:txBody>
                    <a:bodyPr/>
                    <a:lstStyle/>
                    <a:p>
                      <a:pPr algn="ctr"/>
                      <a:r>
                        <a:rPr lang="en-US" sz="1600">
                          <a:solidFill>
                            <a:schemeClr val="tx1"/>
                          </a:solidFill>
                        </a:rPr>
                        <a:t>% of 2025 Actuals</a:t>
                      </a:r>
                    </a:p>
                  </a:txBody>
                  <a:tcPr/>
                </a:tc>
                <a:tc>
                  <a:txBody>
                    <a:bodyPr/>
                    <a:lstStyle/>
                    <a:p>
                      <a:pPr algn="ctr"/>
                      <a:r>
                        <a:rPr lang="en-US" sz="1600">
                          <a:solidFill>
                            <a:schemeClr val="tx1"/>
                          </a:solidFill>
                        </a:rPr>
                        <a:t>2026 Actuals 4.30.26</a:t>
                      </a:r>
                    </a:p>
                  </a:txBody>
                  <a:tcPr/>
                </a:tc>
                <a:tc>
                  <a:txBody>
                    <a:bodyPr/>
                    <a:lstStyle/>
                    <a:p>
                      <a:pPr algn="ctr"/>
                      <a:r>
                        <a:rPr lang="en-US" sz="1600">
                          <a:solidFill>
                            <a:schemeClr val="tx1"/>
                          </a:solidFill>
                        </a:rPr>
                        <a:t>2026 Budget</a:t>
                      </a:r>
                    </a:p>
                  </a:txBody>
                  <a:tcPr/>
                </a:tc>
                <a:tc>
                  <a:txBody>
                    <a:bodyPr/>
                    <a:lstStyle/>
                    <a:p>
                      <a:pPr algn="ctr"/>
                      <a:r>
                        <a:rPr lang="en-US" sz="1600">
                          <a:solidFill>
                            <a:schemeClr val="tx1"/>
                          </a:solidFill>
                        </a:rPr>
                        <a:t>2027 Budget</a:t>
                      </a:r>
                    </a:p>
                  </a:txBody>
                  <a:tcPr/>
                </a:tc>
                <a:extLst>
                  <a:ext uri="{0D108BD9-81ED-4DB2-BD59-A6C34878D82A}">
                    <a16:rowId xmlns:a16="http://schemas.microsoft.com/office/drawing/2014/main" val="1131975248"/>
                  </a:ext>
                </a:extLst>
              </a:tr>
              <a:tr h="334722">
                <a:tc>
                  <a:txBody>
                    <a:bodyPr/>
                    <a:lstStyle/>
                    <a:p>
                      <a:r>
                        <a:rPr lang="en-US" sz="1600">
                          <a:solidFill>
                            <a:schemeClr val="tx1"/>
                          </a:solidFill>
                        </a:rPr>
                        <a:t>Tax Levy</a:t>
                      </a:r>
                    </a:p>
                  </a:txBody>
                  <a:tcPr/>
                </a:tc>
                <a:tc>
                  <a:txBody>
                    <a:bodyPr/>
                    <a:lstStyle/>
                    <a:p>
                      <a:pPr algn="ctr"/>
                      <a:r>
                        <a:rPr lang="en-US" sz="1600">
                          <a:solidFill>
                            <a:schemeClr val="tx1"/>
                          </a:solidFill>
                        </a:rPr>
                        <a:t>$243,150</a:t>
                      </a:r>
                    </a:p>
                  </a:txBody>
                  <a:tcPr/>
                </a:tc>
                <a:tc>
                  <a:txBody>
                    <a:bodyPr/>
                    <a:lstStyle/>
                    <a:p>
                      <a:pPr algn="ctr"/>
                      <a:r>
                        <a:rPr lang="en-US" sz="1600">
                          <a:solidFill>
                            <a:schemeClr val="tx1"/>
                          </a:solidFill>
                        </a:rPr>
                        <a:t>$72,770</a:t>
                      </a:r>
                    </a:p>
                  </a:txBody>
                  <a:tcPr/>
                </a:tc>
                <a:tc>
                  <a:txBody>
                    <a:bodyPr/>
                    <a:lstStyle/>
                    <a:p>
                      <a:pPr algn="ctr"/>
                      <a:r>
                        <a:rPr lang="en-US" sz="1600">
                          <a:solidFill>
                            <a:schemeClr val="tx1"/>
                          </a:solidFill>
                        </a:rPr>
                        <a:t>$(170,380)</a:t>
                      </a:r>
                    </a:p>
                  </a:txBody>
                  <a:tcPr/>
                </a:tc>
                <a:tc>
                  <a:txBody>
                    <a:bodyPr/>
                    <a:lstStyle/>
                    <a:p>
                      <a:pPr algn="ctr"/>
                      <a:r>
                        <a:rPr lang="en-US" sz="1600">
                          <a:solidFill>
                            <a:schemeClr val="tx1"/>
                          </a:solidFill>
                        </a:rPr>
                        <a:t>37.9%</a:t>
                      </a:r>
                    </a:p>
                  </a:txBody>
                  <a:tcPr/>
                </a:tc>
                <a:tc>
                  <a:txBody>
                    <a:bodyPr/>
                    <a:lstStyle/>
                    <a:p>
                      <a:pPr algn="ctr"/>
                      <a:r>
                        <a:rPr lang="en-US" sz="1600">
                          <a:solidFill>
                            <a:schemeClr val="tx1"/>
                          </a:solidFill>
                        </a:rPr>
                        <a:t>$96,682</a:t>
                      </a:r>
                    </a:p>
                  </a:txBody>
                  <a:tcPr/>
                </a:tc>
                <a:tc>
                  <a:txBody>
                    <a:bodyPr/>
                    <a:lstStyle/>
                    <a:p>
                      <a:pPr algn="ctr"/>
                      <a:r>
                        <a:rPr lang="en-US" sz="1600">
                          <a:solidFill>
                            <a:schemeClr val="tx1"/>
                          </a:solidFill>
                        </a:rPr>
                        <a:t>$72,770</a:t>
                      </a:r>
                    </a:p>
                  </a:txBody>
                  <a:tcPr/>
                </a:tc>
                <a:tc>
                  <a:txBody>
                    <a:bodyPr/>
                    <a:lstStyle/>
                    <a:p>
                      <a:pPr algn="ctr"/>
                      <a:r>
                        <a:rPr lang="en-US" sz="1600">
                          <a:solidFill>
                            <a:schemeClr val="tx1"/>
                          </a:solidFill>
                        </a:rPr>
                        <a:t>$81,501</a:t>
                      </a:r>
                    </a:p>
                  </a:txBody>
                  <a:tcPr/>
                </a:tc>
                <a:extLst>
                  <a:ext uri="{0D108BD9-81ED-4DB2-BD59-A6C34878D82A}">
                    <a16:rowId xmlns:a16="http://schemas.microsoft.com/office/drawing/2014/main" val="2807643809"/>
                  </a:ext>
                </a:extLst>
              </a:tr>
              <a:tr h="334722">
                <a:tc>
                  <a:txBody>
                    <a:bodyPr/>
                    <a:lstStyle/>
                    <a:p>
                      <a:r>
                        <a:rPr lang="en-US" sz="1600">
                          <a:solidFill>
                            <a:schemeClr val="tx1"/>
                          </a:solidFill>
                        </a:rPr>
                        <a:t>Non-Tax Levy</a:t>
                      </a:r>
                    </a:p>
                  </a:txBody>
                  <a:tcPr/>
                </a:tc>
                <a:tc>
                  <a:txBody>
                    <a:bodyPr/>
                    <a:lstStyle/>
                    <a:p>
                      <a:pPr algn="ctr"/>
                      <a:r>
                        <a:rPr lang="en-US" sz="1600">
                          <a:solidFill>
                            <a:schemeClr val="tx1"/>
                          </a:solidFill>
                        </a:rPr>
                        <a:t>$397,828</a:t>
                      </a:r>
                    </a:p>
                  </a:txBody>
                  <a:tcPr/>
                </a:tc>
                <a:tc>
                  <a:txBody>
                    <a:bodyPr/>
                    <a:lstStyle/>
                    <a:p>
                      <a:pPr algn="ctr"/>
                      <a:r>
                        <a:rPr lang="en-US" sz="1600">
                          <a:solidFill>
                            <a:schemeClr val="tx1"/>
                          </a:solidFill>
                        </a:rPr>
                        <a:t>$125,785</a:t>
                      </a:r>
                    </a:p>
                  </a:txBody>
                  <a:tcPr/>
                </a:tc>
                <a:tc>
                  <a:txBody>
                    <a:bodyPr/>
                    <a:lstStyle/>
                    <a:p>
                      <a:pPr algn="ctr"/>
                      <a:r>
                        <a:rPr lang="en-US" sz="1600">
                          <a:solidFill>
                            <a:schemeClr val="tx1"/>
                          </a:solidFill>
                        </a:rPr>
                        <a:t>$(272,043)</a:t>
                      </a:r>
                    </a:p>
                  </a:txBody>
                  <a:tcPr/>
                </a:tc>
                <a:tc>
                  <a:txBody>
                    <a:bodyPr/>
                    <a:lstStyle/>
                    <a:p>
                      <a:pPr algn="ctr"/>
                      <a:r>
                        <a:rPr lang="en-US" sz="1600">
                          <a:solidFill>
                            <a:schemeClr val="tx1"/>
                          </a:solidFill>
                        </a:rPr>
                        <a:t>62.1%</a:t>
                      </a:r>
                    </a:p>
                  </a:txBody>
                  <a:tcPr/>
                </a:tc>
                <a:tc>
                  <a:txBody>
                    <a:bodyPr/>
                    <a:lstStyle/>
                    <a:p>
                      <a:pPr algn="ctr"/>
                      <a:r>
                        <a:rPr lang="en-US" sz="1600">
                          <a:solidFill>
                            <a:schemeClr val="tx1"/>
                          </a:solidFill>
                        </a:rPr>
                        <a:t>$128,336</a:t>
                      </a:r>
                    </a:p>
                  </a:txBody>
                  <a:tcPr/>
                </a:tc>
                <a:tc>
                  <a:txBody>
                    <a:bodyPr/>
                    <a:lstStyle/>
                    <a:p>
                      <a:pPr algn="ctr"/>
                      <a:r>
                        <a:rPr lang="en-US" sz="1600">
                          <a:solidFill>
                            <a:schemeClr val="tx1"/>
                          </a:solidFill>
                        </a:rPr>
                        <a:t>$125,785</a:t>
                      </a:r>
                    </a:p>
                  </a:txBody>
                  <a:tcPr/>
                </a:tc>
                <a:tc>
                  <a:txBody>
                    <a:bodyPr/>
                    <a:lstStyle/>
                    <a:p>
                      <a:pPr algn="ctr"/>
                      <a:r>
                        <a:rPr lang="en-US" sz="1600">
                          <a:solidFill>
                            <a:schemeClr val="tx1"/>
                          </a:solidFill>
                        </a:rPr>
                        <a:t>$140,880</a:t>
                      </a:r>
                    </a:p>
                  </a:txBody>
                  <a:tcPr/>
                </a:tc>
                <a:extLst>
                  <a:ext uri="{0D108BD9-81ED-4DB2-BD59-A6C34878D82A}">
                    <a16:rowId xmlns:a16="http://schemas.microsoft.com/office/drawing/2014/main" val="4180543740"/>
                  </a:ext>
                </a:extLst>
              </a:tr>
              <a:tr h="334722">
                <a:tc>
                  <a:txBody>
                    <a:bodyPr/>
                    <a:lstStyle/>
                    <a:p>
                      <a:r>
                        <a:rPr lang="en-US" sz="1600">
                          <a:solidFill>
                            <a:schemeClr val="tx1"/>
                          </a:solidFill>
                        </a:rPr>
                        <a:t>Grand Total</a:t>
                      </a:r>
                    </a:p>
                  </a:txBody>
                  <a:tcPr/>
                </a:tc>
                <a:tc>
                  <a:txBody>
                    <a:bodyPr/>
                    <a:lstStyle/>
                    <a:p>
                      <a:pPr algn="ctr"/>
                      <a:r>
                        <a:rPr lang="en-US" sz="1600">
                          <a:solidFill>
                            <a:schemeClr val="tx1"/>
                          </a:solidFill>
                        </a:rPr>
                        <a:t>$640,978</a:t>
                      </a:r>
                    </a:p>
                  </a:txBody>
                  <a:tcPr/>
                </a:tc>
                <a:tc>
                  <a:txBody>
                    <a:bodyPr/>
                    <a:lstStyle/>
                    <a:p>
                      <a:pPr algn="ctr"/>
                      <a:r>
                        <a:rPr lang="en-US" sz="1600">
                          <a:solidFill>
                            <a:schemeClr val="tx1"/>
                          </a:solidFill>
                        </a:rPr>
                        <a:t>$198,555</a:t>
                      </a:r>
                    </a:p>
                  </a:txBody>
                  <a:tcPr/>
                </a:tc>
                <a:tc>
                  <a:txBody>
                    <a:bodyPr/>
                    <a:lstStyle/>
                    <a:p>
                      <a:pPr algn="ctr"/>
                      <a:r>
                        <a:rPr lang="en-US" sz="1600">
                          <a:solidFill>
                            <a:schemeClr val="tx1"/>
                          </a:solidFill>
                        </a:rPr>
                        <a:t>$(442,423)</a:t>
                      </a:r>
                    </a:p>
                  </a:txBody>
                  <a:tcPr/>
                </a:tc>
                <a:tc>
                  <a:txBody>
                    <a:bodyPr/>
                    <a:lstStyle/>
                    <a:p>
                      <a:pPr algn="ctr"/>
                      <a:r>
                        <a:rPr lang="en-US" sz="1600">
                          <a:solidFill>
                            <a:schemeClr val="tx1"/>
                          </a:solidFill>
                        </a:rPr>
                        <a:t>100.0%</a:t>
                      </a:r>
                    </a:p>
                  </a:txBody>
                  <a:tcPr/>
                </a:tc>
                <a:tc>
                  <a:txBody>
                    <a:bodyPr/>
                    <a:lstStyle/>
                    <a:p>
                      <a:pPr algn="ctr"/>
                      <a:r>
                        <a:rPr lang="en-US" sz="1600">
                          <a:solidFill>
                            <a:schemeClr val="tx1"/>
                          </a:solidFill>
                        </a:rPr>
                        <a:t>$225,018</a:t>
                      </a:r>
                    </a:p>
                  </a:txBody>
                  <a:tcPr/>
                </a:tc>
                <a:tc>
                  <a:txBody>
                    <a:bodyPr/>
                    <a:lstStyle/>
                    <a:p>
                      <a:pPr algn="ctr"/>
                      <a:r>
                        <a:rPr lang="en-US" sz="1600">
                          <a:solidFill>
                            <a:schemeClr val="tx1"/>
                          </a:solidFill>
                        </a:rPr>
                        <a:t>$198,555</a:t>
                      </a:r>
                    </a:p>
                  </a:txBody>
                  <a:tcPr/>
                </a:tc>
                <a:tc>
                  <a:txBody>
                    <a:bodyPr/>
                    <a:lstStyle/>
                    <a:p>
                      <a:pPr algn="ctr"/>
                      <a:r>
                        <a:rPr lang="en-US" sz="1600" dirty="0">
                          <a:solidFill>
                            <a:schemeClr val="tx1"/>
                          </a:solidFill>
                        </a:rPr>
                        <a:t>$222,381</a:t>
                      </a:r>
                    </a:p>
                  </a:txBody>
                  <a:tcPr/>
                </a:tc>
                <a:extLst>
                  <a:ext uri="{0D108BD9-81ED-4DB2-BD59-A6C34878D82A}">
                    <a16:rowId xmlns:a16="http://schemas.microsoft.com/office/drawing/2014/main" val="2008828200"/>
                  </a:ext>
                </a:extLst>
              </a:tr>
            </a:tbl>
          </a:graphicData>
        </a:graphic>
      </p:graphicFrame>
      <p:sp>
        <p:nvSpPr>
          <p:cNvPr id="11" name="TextBox 10">
            <a:extLst>
              <a:ext uri="{FF2B5EF4-FFF2-40B4-BE49-F238E27FC236}">
                <a16:creationId xmlns:a16="http://schemas.microsoft.com/office/drawing/2014/main" id="{A37E3EBC-9A13-3D07-E0F5-CAD41E5598B9}"/>
              </a:ext>
            </a:extLst>
          </p:cNvPr>
          <p:cNvSpPr txBox="1"/>
          <p:nvPr/>
        </p:nvSpPr>
        <p:spPr>
          <a:xfrm>
            <a:off x="263714" y="6477286"/>
            <a:ext cx="8755595" cy="369332"/>
          </a:xfrm>
          <a:prstGeom prst="rect">
            <a:avLst/>
          </a:prstGeom>
          <a:noFill/>
        </p:spPr>
        <p:txBody>
          <a:bodyPr wrap="square" rtlCol="0">
            <a:spAutoFit/>
          </a:bodyPr>
          <a:lstStyle/>
          <a:p>
            <a:pPr marL="285750" indent="-285750">
              <a:buFont typeface="Arial" panose="020B0604020202020204" pitchFamily="34" charset="0"/>
              <a:buChar char="•"/>
            </a:pPr>
            <a:r>
              <a:rPr lang="en-US">
                <a:solidFill>
                  <a:schemeClr val="tx2"/>
                </a:solidFill>
              </a:rPr>
              <a:t>The City is in a 5-year contract with IPS for Parking Services effective 2-1-2023.</a:t>
            </a:r>
          </a:p>
        </p:txBody>
      </p:sp>
      <p:sp>
        <p:nvSpPr>
          <p:cNvPr id="5" name="Slide Number Placeholder 4">
            <a:extLst>
              <a:ext uri="{FF2B5EF4-FFF2-40B4-BE49-F238E27FC236}">
                <a16:creationId xmlns:a16="http://schemas.microsoft.com/office/drawing/2014/main" id="{7BA50215-38CE-231D-1FED-3151194E9FA1}"/>
              </a:ext>
            </a:extLst>
          </p:cNvPr>
          <p:cNvSpPr>
            <a:spLocks noGrp="1"/>
          </p:cNvSpPr>
          <p:nvPr>
            <p:ph type="sldNum" sz="quarter" idx="4"/>
          </p:nvPr>
        </p:nvSpPr>
        <p:spPr/>
        <p:txBody>
          <a:bodyPr/>
          <a:lstStyle/>
          <a:p>
            <a:r>
              <a:rPr lang="en-US"/>
              <a:t>SLIDE </a:t>
            </a:r>
            <a:fld id="{E90C2CD0-D60D-874B-BB33-61B725BD8CD4}" type="slidenum">
              <a:rPr lang="en-US" smtClean="0"/>
              <a:pPr/>
              <a:t>17</a:t>
            </a:fld>
            <a:endParaRPr lang="en-US"/>
          </a:p>
        </p:txBody>
      </p:sp>
    </p:spTree>
    <p:extLst>
      <p:ext uri="{BB962C8B-B14F-4D97-AF65-F5344CB8AC3E}">
        <p14:creationId xmlns:p14="http://schemas.microsoft.com/office/powerpoint/2010/main" val="3625393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B77A9-B254-3EA2-D239-F4C4A80F8D41}"/>
              </a:ext>
            </a:extLst>
          </p:cNvPr>
          <p:cNvSpPr>
            <a:spLocks noGrp="1"/>
          </p:cNvSpPr>
          <p:nvPr>
            <p:ph type="title"/>
          </p:nvPr>
        </p:nvSpPr>
        <p:spPr/>
        <p:txBody>
          <a:bodyPr/>
          <a:lstStyle/>
          <a:p>
            <a:r>
              <a:rPr lang="en-US"/>
              <a:t>Credit Card Actual and Budgeted Fees </a:t>
            </a:r>
          </a:p>
        </p:txBody>
      </p:sp>
      <p:graphicFrame>
        <p:nvGraphicFramePr>
          <p:cNvPr id="8" name="Content Placeholder 7" descr="This graph shows a separate line and data point representing the total actual and budgeted credit card fee amount by year as well as the actual tax levy impact.  For example, the 2025 actual credit card fees totaled $640,978 with $243,150 impacting the tax levy.  The total 2027 budget is currently at $222,381.">
            <a:extLst>
              <a:ext uri="{FF2B5EF4-FFF2-40B4-BE49-F238E27FC236}">
                <a16:creationId xmlns:a16="http://schemas.microsoft.com/office/drawing/2014/main" id="{D9BF7769-903A-111E-60FA-B863B1A5F33D}"/>
              </a:ext>
            </a:extLst>
          </p:cNvPr>
          <p:cNvGraphicFramePr>
            <a:graphicFrameLocks noGrp="1"/>
          </p:cNvGraphicFramePr>
          <p:nvPr>
            <p:ph idx="1"/>
            <p:extLst>
              <p:ext uri="{D42A27DB-BD31-4B8C-83A1-F6EECF244321}">
                <p14:modId xmlns:p14="http://schemas.microsoft.com/office/powerpoint/2010/main" val="2505338526"/>
              </p:ext>
            </p:extLst>
          </p:nvPr>
        </p:nvGraphicFramePr>
        <p:xfrm>
          <a:off x="723900" y="1834769"/>
          <a:ext cx="11037888"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6BAA350B-0D4D-B2BA-9796-24D7207C229A}"/>
              </a:ext>
            </a:extLst>
          </p:cNvPr>
          <p:cNvSpPr>
            <a:spLocks noGrp="1"/>
          </p:cNvSpPr>
          <p:nvPr>
            <p:ph type="ftr" sz="quarter" idx="11"/>
          </p:nvPr>
        </p:nvSpPr>
        <p:spPr/>
        <p:txBody>
          <a:bodyPr/>
          <a:lstStyle/>
          <a:p>
            <a:r>
              <a:rPr lang="en-US" sz="1100"/>
              <a:t>rochestermn.gov</a:t>
            </a:r>
          </a:p>
        </p:txBody>
      </p:sp>
      <p:sp>
        <p:nvSpPr>
          <p:cNvPr id="5" name="Slide Number Placeholder 4">
            <a:extLst>
              <a:ext uri="{FF2B5EF4-FFF2-40B4-BE49-F238E27FC236}">
                <a16:creationId xmlns:a16="http://schemas.microsoft.com/office/drawing/2014/main" id="{86CA5092-7A83-6642-946D-7DEFFE360A51}"/>
              </a:ext>
            </a:extLst>
          </p:cNvPr>
          <p:cNvSpPr>
            <a:spLocks noGrp="1"/>
          </p:cNvSpPr>
          <p:nvPr>
            <p:ph type="sldNum" sz="quarter" idx="4"/>
          </p:nvPr>
        </p:nvSpPr>
        <p:spPr/>
        <p:txBody>
          <a:bodyPr/>
          <a:lstStyle/>
          <a:p>
            <a:r>
              <a:rPr lang="en-US"/>
              <a:t>SLIDE </a:t>
            </a:r>
            <a:fld id="{E90C2CD0-D60D-874B-BB33-61B725BD8CD4}" type="slidenum">
              <a:rPr lang="en-US" smtClean="0"/>
              <a:pPr/>
              <a:t>18</a:t>
            </a:fld>
            <a:endParaRPr lang="en-US"/>
          </a:p>
        </p:txBody>
      </p:sp>
    </p:spTree>
    <p:extLst>
      <p:ext uri="{BB962C8B-B14F-4D97-AF65-F5344CB8AC3E}">
        <p14:creationId xmlns:p14="http://schemas.microsoft.com/office/powerpoint/2010/main" val="4088267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F665C05-C59D-D299-0F13-486C41BB9FFE}"/>
              </a:ext>
            </a:extLst>
          </p:cNvPr>
          <p:cNvSpPr>
            <a:spLocks noGrp="1"/>
          </p:cNvSpPr>
          <p:nvPr>
            <p:ph type="title"/>
          </p:nvPr>
        </p:nvSpPr>
        <p:spPr>
          <a:xfrm>
            <a:off x="1996321" y="549233"/>
            <a:ext cx="8199357" cy="1027579"/>
          </a:xfrm>
        </p:spPr>
        <p:txBody>
          <a:bodyPr>
            <a:normAutofit fontScale="90000"/>
          </a:bodyPr>
          <a:lstStyle/>
          <a:p>
            <a:pPr algn="ctr"/>
            <a:r>
              <a:rPr lang="en-US"/>
              <a:t>Local Government Aid (LGA) Since 2019</a:t>
            </a:r>
          </a:p>
        </p:txBody>
      </p:sp>
      <p:graphicFrame>
        <p:nvGraphicFramePr>
          <p:cNvPr id="9" name="Content Placeholder 8" descr="This bar graph shows the total Local Government Aid (LGA) amount from 2019 through 2027 along with a line showing the percent change relative to it's prior year.  The 2027 LGA amount will be $3,792,537 compared to $5,035,043 in 2026, a 24.7 percent decrease.">
            <a:extLst>
              <a:ext uri="{FF2B5EF4-FFF2-40B4-BE49-F238E27FC236}">
                <a16:creationId xmlns:a16="http://schemas.microsoft.com/office/drawing/2014/main" id="{89852852-9620-27CC-62BB-B26CE9C34208}"/>
              </a:ext>
            </a:extLst>
          </p:cNvPr>
          <p:cNvGraphicFramePr>
            <a:graphicFrameLocks noGrp="1"/>
          </p:cNvGraphicFramePr>
          <p:nvPr>
            <p:ph idx="1"/>
            <p:extLst>
              <p:ext uri="{D42A27DB-BD31-4B8C-83A1-F6EECF244321}">
                <p14:modId xmlns:p14="http://schemas.microsoft.com/office/powerpoint/2010/main" val="2647023080"/>
              </p:ext>
            </p:extLst>
          </p:nvPr>
        </p:nvGraphicFramePr>
        <p:xfrm>
          <a:off x="135653" y="2027569"/>
          <a:ext cx="8748003" cy="4549130"/>
        </p:xfrm>
        <a:graphic>
          <a:graphicData uri="http://schemas.openxmlformats.org/drawingml/2006/chart">
            <c:chart xmlns:c="http://schemas.openxmlformats.org/drawingml/2006/chart" xmlns:r="http://schemas.openxmlformats.org/officeDocument/2006/relationships" r:id="rId3"/>
          </a:graphicData>
        </a:graphic>
      </p:graphicFrame>
      <p:sp>
        <p:nvSpPr>
          <p:cNvPr id="11" name="Content Placeholder 10">
            <a:extLst>
              <a:ext uri="{FF2B5EF4-FFF2-40B4-BE49-F238E27FC236}">
                <a16:creationId xmlns:a16="http://schemas.microsoft.com/office/drawing/2014/main" id="{578AA4AB-823D-803F-1FB8-FFE7C2E3BF7C}"/>
              </a:ext>
            </a:extLst>
          </p:cNvPr>
          <p:cNvSpPr>
            <a:spLocks noGrp="1"/>
          </p:cNvSpPr>
          <p:nvPr>
            <p:ph idx="13"/>
          </p:nvPr>
        </p:nvSpPr>
        <p:spPr>
          <a:xfrm>
            <a:off x="9019309" y="2152074"/>
            <a:ext cx="3172691" cy="3934690"/>
          </a:xfrm>
        </p:spPr>
        <p:txBody>
          <a:bodyPr>
            <a:noAutofit/>
          </a:bodyPr>
          <a:lstStyle/>
          <a:p>
            <a:pPr marL="0" indent="0">
              <a:buNone/>
            </a:pPr>
            <a:r>
              <a:rPr lang="en-US" sz="2000">
                <a:solidFill>
                  <a:schemeClr val="tx2"/>
                </a:solidFill>
              </a:rPr>
              <a:t>LGA has not kept up with growth in the City of Rochester causing property taxes to make up for the difference for providing essential services for Rochester residents and businesses.  2027 LGA for Rochester is being reduced by $1,242,506, down 24.7% from 2026.</a:t>
            </a:r>
          </a:p>
        </p:txBody>
      </p:sp>
      <p:sp>
        <p:nvSpPr>
          <p:cNvPr id="4" name="Footer Placeholder 3">
            <a:extLst>
              <a:ext uri="{FF2B5EF4-FFF2-40B4-BE49-F238E27FC236}">
                <a16:creationId xmlns:a16="http://schemas.microsoft.com/office/drawing/2014/main" id="{A8CC99AA-7E0B-F4B0-A301-A94C7F627E4B}"/>
              </a:ext>
            </a:extLst>
          </p:cNvPr>
          <p:cNvSpPr>
            <a:spLocks noGrp="1"/>
          </p:cNvSpPr>
          <p:nvPr>
            <p:ph type="ftr" sz="quarter" idx="4294967295"/>
          </p:nvPr>
        </p:nvSpPr>
        <p:spPr>
          <a:xfrm>
            <a:off x="8077200" y="6257925"/>
            <a:ext cx="4114800" cy="365125"/>
          </a:xfrm>
        </p:spPr>
        <p:txBody>
          <a:bodyPr/>
          <a:lstStyle/>
          <a:p>
            <a:r>
              <a:rPr lang="en-US" sz="1100"/>
              <a:t>rochestermn.gov</a:t>
            </a:r>
          </a:p>
        </p:txBody>
      </p:sp>
      <p:sp>
        <p:nvSpPr>
          <p:cNvPr id="5" name="Slide Number Placeholder 4">
            <a:extLst>
              <a:ext uri="{FF2B5EF4-FFF2-40B4-BE49-F238E27FC236}">
                <a16:creationId xmlns:a16="http://schemas.microsoft.com/office/drawing/2014/main" id="{4C456DB8-19BA-5E93-267D-E23354ABB26F}"/>
              </a:ext>
            </a:extLst>
          </p:cNvPr>
          <p:cNvSpPr>
            <a:spLocks noGrp="1"/>
          </p:cNvSpPr>
          <p:nvPr>
            <p:ph type="sldNum" sz="quarter" idx="4"/>
          </p:nvPr>
        </p:nvSpPr>
        <p:spPr/>
        <p:txBody>
          <a:bodyPr/>
          <a:lstStyle/>
          <a:p>
            <a:r>
              <a:rPr lang="en-US"/>
              <a:t>SLIDE </a:t>
            </a:r>
            <a:fld id="{E90C2CD0-D60D-874B-BB33-61B725BD8CD4}" type="slidenum">
              <a:rPr lang="en-US" smtClean="0"/>
              <a:pPr/>
              <a:t>19</a:t>
            </a:fld>
            <a:endParaRPr lang="en-US"/>
          </a:p>
        </p:txBody>
      </p:sp>
    </p:spTree>
    <p:extLst>
      <p:ext uri="{BB962C8B-B14F-4D97-AF65-F5344CB8AC3E}">
        <p14:creationId xmlns:p14="http://schemas.microsoft.com/office/powerpoint/2010/main" val="692041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Logo for the City of Rochester, MN">
            <a:extLst>
              <a:ext uri="{FF2B5EF4-FFF2-40B4-BE49-F238E27FC236}">
                <a16:creationId xmlns:a16="http://schemas.microsoft.com/office/drawing/2014/main" id="{FB030CCF-C66E-AE84-C962-806D7B68323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0" y="0"/>
            <a:ext cx="4823209" cy="2480225"/>
          </a:xfrm>
          <a:prstGeom prst="rect">
            <a:avLst/>
          </a:prstGeom>
        </p:spPr>
      </p:pic>
      <p:sp>
        <p:nvSpPr>
          <p:cNvPr id="2" name="Title 1">
            <a:extLst>
              <a:ext uri="{FF2B5EF4-FFF2-40B4-BE49-F238E27FC236}">
                <a16:creationId xmlns:a16="http://schemas.microsoft.com/office/drawing/2014/main" id="{4636A95D-8830-A5B2-ED14-9E077A1DA7F7}"/>
              </a:ext>
            </a:extLst>
          </p:cNvPr>
          <p:cNvSpPr>
            <a:spLocks noGrp="1"/>
          </p:cNvSpPr>
          <p:nvPr>
            <p:ph type="title"/>
          </p:nvPr>
        </p:nvSpPr>
        <p:spPr>
          <a:xfrm>
            <a:off x="631851" y="2766218"/>
            <a:ext cx="4710435" cy="1325563"/>
          </a:xfrm>
        </p:spPr>
        <p:txBody>
          <a:bodyPr/>
          <a:lstStyle/>
          <a:p>
            <a:r>
              <a:rPr lang="en-US"/>
              <a:t>Policy Considerations</a:t>
            </a:r>
          </a:p>
        </p:txBody>
      </p:sp>
      <p:sp>
        <p:nvSpPr>
          <p:cNvPr id="4" name="Content Placeholder 3">
            <a:extLst>
              <a:ext uri="{FF2B5EF4-FFF2-40B4-BE49-F238E27FC236}">
                <a16:creationId xmlns:a16="http://schemas.microsoft.com/office/drawing/2014/main" id="{B2E01B37-922B-54AE-F046-DE7491B5D031}"/>
              </a:ext>
            </a:extLst>
          </p:cNvPr>
          <p:cNvSpPr>
            <a:spLocks noGrp="1"/>
          </p:cNvSpPr>
          <p:nvPr>
            <p:ph sz="quarter" idx="4"/>
          </p:nvPr>
        </p:nvSpPr>
        <p:spPr>
          <a:xfrm>
            <a:off x="5747446" y="1241423"/>
            <a:ext cx="5723661" cy="5014998"/>
          </a:xfrm>
        </p:spPr>
        <p:txBody>
          <a:bodyPr vert="horz" lIns="91440" tIns="45720" rIns="91440" bIns="45720" rtlCol="0" anchor="t">
            <a:noAutofit/>
          </a:bodyPr>
          <a:lstStyle/>
          <a:p>
            <a:r>
              <a:rPr lang="en-US" sz="2400" dirty="0">
                <a:solidFill>
                  <a:schemeClr val="tx2"/>
                </a:solidFill>
              </a:rPr>
              <a:t>Does the Council want to increase the levy for street reconstruction to account for the $1,242,506 reduction in 2027 local government aid?</a:t>
            </a:r>
            <a:endParaRPr lang="en-US" sz="2400" dirty="0">
              <a:solidFill>
                <a:schemeClr val="tx2"/>
              </a:solidFill>
              <a:cs typeface="Arial"/>
            </a:endParaRPr>
          </a:p>
          <a:p>
            <a:endParaRPr lang="en-US" sz="2400" dirty="0">
              <a:solidFill>
                <a:schemeClr val="tx2"/>
              </a:solidFill>
              <a:cs typeface="Arial"/>
            </a:endParaRPr>
          </a:p>
          <a:p>
            <a:r>
              <a:rPr lang="en-US" sz="2400" dirty="0">
                <a:solidFill>
                  <a:schemeClr val="tx2"/>
                </a:solidFill>
                <a:cs typeface="Arial"/>
              </a:rPr>
              <a:t>Does the Council want to implement a convenience fee on Credit Card usage for General Fund supported activities?</a:t>
            </a:r>
          </a:p>
          <a:p>
            <a:endParaRPr lang="en-US" sz="2400" dirty="0">
              <a:solidFill>
                <a:schemeClr val="tx2"/>
              </a:solidFill>
              <a:cs typeface="Arial"/>
            </a:endParaRPr>
          </a:p>
          <a:p>
            <a:r>
              <a:rPr lang="en-US" sz="2400" dirty="0">
                <a:solidFill>
                  <a:schemeClr val="tx2"/>
                </a:solidFill>
              </a:rPr>
              <a:t>Is there any additional feedback prior to receiving the 2027 Recommended Supplement Budget in August?</a:t>
            </a:r>
            <a:endParaRPr lang="en-US" sz="2400" dirty="0">
              <a:solidFill>
                <a:schemeClr val="tx2"/>
              </a:solidFill>
              <a:cs typeface="Arial"/>
            </a:endParaRPr>
          </a:p>
        </p:txBody>
      </p:sp>
      <p:sp>
        <p:nvSpPr>
          <p:cNvPr id="3" name="TextBox 2">
            <a:extLst>
              <a:ext uri="{FF2B5EF4-FFF2-40B4-BE49-F238E27FC236}">
                <a16:creationId xmlns:a16="http://schemas.microsoft.com/office/drawing/2014/main" id="{AC3284EE-2468-DB32-6B49-97C90B897E50}"/>
              </a:ext>
            </a:extLst>
          </p:cNvPr>
          <p:cNvSpPr txBox="1"/>
          <p:nvPr/>
        </p:nvSpPr>
        <p:spPr>
          <a:xfrm>
            <a:off x="8609276" y="6364955"/>
            <a:ext cx="3046812"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5970"/>
                </a:solidFill>
                <a:effectLst/>
                <a:uLnTx/>
                <a:uFillTx/>
                <a:latin typeface="Arial" panose="020B0604020202020204"/>
                <a:ea typeface="+mn-ea"/>
                <a:cs typeface="+mn-cs"/>
                <a:hlinkClick r:id="rId4"/>
              </a:rPr>
              <a:t>rochestermn.gov</a:t>
            </a:r>
            <a:endParaRPr kumimoji="0" lang="en-US" sz="1100" b="1" i="0" u="none" strike="noStrike" kern="1200" cap="none" spc="0" normalizeH="0" baseline="0" noProof="0">
              <a:ln>
                <a:noFill/>
              </a:ln>
              <a:solidFill>
                <a:srgbClr val="005970"/>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C5407C99-B349-8D99-F260-07C824D190AF}"/>
              </a:ext>
            </a:extLst>
          </p:cNvPr>
          <p:cNvSpPr>
            <a:spLocks noGrp="1"/>
          </p:cNvSpPr>
          <p:nvPr>
            <p:ph type="sldNum" sz="quarter" idx="10"/>
          </p:nvPr>
        </p:nvSpPr>
        <p:spPr/>
        <p:txBody>
          <a:bodyPr/>
          <a:lstStyle/>
          <a:p>
            <a:r>
              <a:rPr lang="en-US"/>
              <a:t>SLIDE </a:t>
            </a:r>
            <a:fld id="{E90C2CD0-D60D-874B-BB33-61B725BD8CD4}" type="slidenum">
              <a:rPr lang="en-US" smtClean="0"/>
              <a:pPr/>
              <a:t>2</a:t>
            </a:fld>
            <a:endParaRPr lang="en-US"/>
          </a:p>
        </p:txBody>
      </p:sp>
    </p:spTree>
    <p:extLst>
      <p:ext uri="{BB962C8B-B14F-4D97-AF65-F5344CB8AC3E}">
        <p14:creationId xmlns:p14="http://schemas.microsoft.com/office/powerpoint/2010/main" val="1203117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90F0-9E5F-55ED-3042-1960C593243C}"/>
              </a:ext>
            </a:extLst>
          </p:cNvPr>
          <p:cNvSpPr>
            <a:spLocks noGrp="1"/>
          </p:cNvSpPr>
          <p:nvPr>
            <p:ph type="title"/>
          </p:nvPr>
        </p:nvSpPr>
        <p:spPr/>
        <p:txBody>
          <a:bodyPr>
            <a:normAutofit/>
          </a:bodyPr>
          <a:lstStyle/>
          <a:p>
            <a:pPr algn="ctr"/>
            <a:r>
              <a:rPr lang="en-US" sz="4000"/>
              <a:t>Additional Impacts to be Considered: </a:t>
            </a:r>
            <a:br>
              <a:rPr lang="en-US" sz="4000"/>
            </a:br>
            <a:r>
              <a:rPr lang="en-US" sz="4000"/>
              <a:t>2027 Local Government Aid (LGA)</a:t>
            </a:r>
          </a:p>
        </p:txBody>
      </p:sp>
      <p:sp>
        <p:nvSpPr>
          <p:cNvPr id="3" name="Content Placeholder 2">
            <a:extLst>
              <a:ext uri="{FF2B5EF4-FFF2-40B4-BE49-F238E27FC236}">
                <a16:creationId xmlns:a16="http://schemas.microsoft.com/office/drawing/2014/main" id="{EF44016F-BF91-7E06-457B-CD1AB14A3BE7}"/>
              </a:ext>
            </a:extLst>
          </p:cNvPr>
          <p:cNvSpPr>
            <a:spLocks noGrp="1"/>
          </p:cNvSpPr>
          <p:nvPr>
            <p:ph idx="1"/>
          </p:nvPr>
        </p:nvSpPr>
        <p:spPr/>
        <p:txBody>
          <a:bodyPr/>
          <a:lstStyle/>
          <a:p>
            <a:r>
              <a:rPr lang="en-US">
                <a:solidFill>
                  <a:schemeClr val="tx2"/>
                </a:solidFill>
              </a:rPr>
              <a:t>The 2027 LGA payment will be $1,242,506 lower than what was certified for 2026.</a:t>
            </a:r>
          </a:p>
          <a:p>
            <a:r>
              <a:rPr lang="en-US">
                <a:solidFill>
                  <a:schemeClr val="tx2"/>
                </a:solidFill>
              </a:rPr>
              <a:t>This will eliminate all $1,076,049 budgeted for the Streets 2027 Capital Improvement Plan (CIP) project for Annual Bituminous Street Reconstruction.</a:t>
            </a:r>
          </a:p>
          <a:p>
            <a:r>
              <a:rPr lang="en-US">
                <a:solidFill>
                  <a:schemeClr val="tx2"/>
                </a:solidFill>
              </a:rPr>
              <a:t>The remaining $166,457 was reduced in the General Fund.</a:t>
            </a:r>
          </a:p>
          <a:p>
            <a:r>
              <a:rPr lang="en-US">
                <a:solidFill>
                  <a:schemeClr val="tx2"/>
                </a:solidFill>
              </a:rPr>
              <a:t>The 2027 CIP budget for this project currently has $910,000 of tax levy funding.</a:t>
            </a:r>
          </a:p>
        </p:txBody>
      </p:sp>
      <p:sp>
        <p:nvSpPr>
          <p:cNvPr id="4" name="Slide Number Placeholder 3">
            <a:extLst>
              <a:ext uri="{FF2B5EF4-FFF2-40B4-BE49-F238E27FC236}">
                <a16:creationId xmlns:a16="http://schemas.microsoft.com/office/drawing/2014/main" id="{FE60316C-8724-E52A-3773-5966E226DF52}"/>
              </a:ext>
            </a:extLst>
          </p:cNvPr>
          <p:cNvSpPr>
            <a:spLocks noGrp="1"/>
          </p:cNvSpPr>
          <p:nvPr>
            <p:ph type="sldNum" sz="quarter" idx="4"/>
          </p:nvPr>
        </p:nvSpPr>
        <p:spPr/>
        <p:txBody>
          <a:bodyPr/>
          <a:lstStyle/>
          <a:p>
            <a:r>
              <a:rPr lang="en-US"/>
              <a:t>SLIDE </a:t>
            </a:r>
            <a:fld id="{E90C2CD0-D60D-874B-BB33-61B725BD8CD4}" type="slidenum">
              <a:rPr lang="en-US" smtClean="0"/>
              <a:pPr/>
              <a:t>20</a:t>
            </a:fld>
            <a:endParaRPr lang="en-US"/>
          </a:p>
        </p:txBody>
      </p:sp>
    </p:spTree>
    <p:extLst>
      <p:ext uri="{BB962C8B-B14F-4D97-AF65-F5344CB8AC3E}">
        <p14:creationId xmlns:p14="http://schemas.microsoft.com/office/powerpoint/2010/main" val="487264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53142-6796-B4F2-02E7-AEC6CD8A452D}"/>
              </a:ext>
            </a:extLst>
          </p:cNvPr>
          <p:cNvSpPr>
            <a:spLocks noGrp="1"/>
          </p:cNvSpPr>
          <p:nvPr>
            <p:ph type="title"/>
          </p:nvPr>
        </p:nvSpPr>
        <p:spPr>
          <a:xfrm>
            <a:off x="999379" y="380902"/>
            <a:ext cx="10193241" cy="1325563"/>
          </a:xfrm>
        </p:spPr>
        <p:txBody>
          <a:bodyPr/>
          <a:lstStyle/>
          <a:p>
            <a:pPr algn="ctr"/>
            <a:r>
              <a:rPr lang="en-US"/>
              <a:t>2027 LGA Impact to Bituminous Street Reconstruction CIP</a:t>
            </a:r>
          </a:p>
        </p:txBody>
      </p:sp>
      <p:sp>
        <p:nvSpPr>
          <p:cNvPr id="3" name="Content Placeholder 2">
            <a:extLst>
              <a:ext uri="{FF2B5EF4-FFF2-40B4-BE49-F238E27FC236}">
                <a16:creationId xmlns:a16="http://schemas.microsoft.com/office/drawing/2014/main" id="{4C1388FD-45C7-330D-7857-AAE9EBEDAE9D}"/>
              </a:ext>
            </a:extLst>
          </p:cNvPr>
          <p:cNvSpPr>
            <a:spLocks noGrp="1"/>
          </p:cNvSpPr>
          <p:nvPr>
            <p:ph idx="1"/>
          </p:nvPr>
        </p:nvSpPr>
        <p:spPr/>
        <p:txBody>
          <a:bodyPr vert="horz" lIns="91440" tIns="45720" rIns="91440" bIns="45720" rtlCol="0" anchor="t">
            <a:normAutofit lnSpcReduction="10000"/>
          </a:bodyPr>
          <a:lstStyle/>
          <a:p>
            <a:r>
              <a:rPr lang="en-US">
                <a:solidFill>
                  <a:schemeClr val="tx2"/>
                </a:solidFill>
                <a:cs typeface="Arial"/>
              </a:rPr>
              <a:t>Street Reconstruction funding CIP line item (C2200) first implemented in 2020, because of pavement study completed in 2019</a:t>
            </a:r>
          </a:p>
          <a:p>
            <a:r>
              <a:rPr lang="en-US">
                <a:solidFill>
                  <a:schemeClr val="tx2"/>
                </a:solidFill>
                <a:cs typeface="Arial"/>
              </a:rPr>
              <a:t>While not implemented to levels recommended in study, this funding source has contributed to numerous projects:</a:t>
            </a:r>
          </a:p>
          <a:p>
            <a:pPr lvl="1"/>
            <a:r>
              <a:rPr lang="en-US">
                <a:solidFill>
                  <a:schemeClr val="tx2"/>
                </a:solidFill>
                <a:cs typeface="Arial"/>
              </a:rPr>
              <a:t>2020 – 2025 (15 projects)</a:t>
            </a:r>
          </a:p>
          <a:p>
            <a:pPr lvl="1"/>
            <a:r>
              <a:rPr lang="en-US">
                <a:solidFill>
                  <a:schemeClr val="tx2"/>
                </a:solidFill>
                <a:cs typeface="Arial"/>
              </a:rPr>
              <a:t>2026 – 2031 (10 planned projects) – Examples include 18</a:t>
            </a:r>
            <a:r>
              <a:rPr lang="en-US" baseline="30000">
                <a:solidFill>
                  <a:schemeClr val="tx2"/>
                </a:solidFill>
                <a:cs typeface="Arial"/>
              </a:rPr>
              <a:t>th</a:t>
            </a:r>
            <a:r>
              <a:rPr lang="en-US">
                <a:solidFill>
                  <a:schemeClr val="tx2"/>
                </a:solidFill>
                <a:cs typeface="Arial"/>
              </a:rPr>
              <a:t> Ave SW Reconstruction, Elton Hills Drive Re-surfacing, 25</a:t>
            </a:r>
            <a:r>
              <a:rPr lang="en-US" baseline="30000">
                <a:solidFill>
                  <a:schemeClr val="tx2"/>
                </a:solidFill>
                <a:cs typeface="Arial"/>
              </a:rPr>
              <a:t>th</a:t>
            </a:r>
            <a:r>
              <a:rPr lang="en-US">
                <a:solidFill>
                  <a:schemeClr val="tx2"/>
                </a:solidFill>
                <a:cs typeface="Arial"/>
              </a:rPr>
              <a:t> Street SW Reconstruction, and many others</a:t>
            </a:r>
          </a:p>
          <a:p>
            <a:pPr marL="228600" lvl="1"/>
            <a:r>
              <a:rPr lang="en-US" sz="2800">
                <a:solidFill>
                  <a:schemeClr val="tx2"/>
                </a:solidFill>
                <a:cs typeface="Arial"/>
              </a:rPr>
              <a:t>No substitute funding source for the future projects noted above</a:t>
            </a:r>
          </a:p>
        </p:txBody>
      </p:sp>
      <p:sp>
        <p:nvSpPr>
          <p:cNvPr id="4" name="Footer Placeholder 3">
            <a:extLst>
              <a:ext uri="{FF2B5EF4-FFF2-40B4-BE49-F238E27FC236}">
                <a16:creationId xmlns:a16="http://schemas.microsoft.com/office/drawing/2014/main" id="{B3E6C9AB-F18E-2B0E-6178-750D81006337}"/>
              </a:ext>
            </a:extLst>
          </p:cNvPr>
          <p:cNvSpPr>
            <a:spLocks noGrp="1"/>
          </p:cNvSpPr>
          <p:nvPr>
            <p:ph type="ftr" sz="quarter" idx="11"/>
          </p:nvPr>
        </p:nvSpPr>
        <p:spPr/>
        <p:txBody>
          <a:bodyPr/>
          <a:lstStyle/>
          <a:p>
            <a:r>
              <a:rPr lang="en-US" sz="1100"/>
              <a:t>rochestermn.gov</a:t>
            </a:r>
          </a:p>
        </p:txBody>
      </p:sp>
      <p:sp>
        <p:nvSpPr>
          <p:cNvPr id="5" name="Slide Number Placeholder 4">
            <a:extLst>
              <a:ext uri="{FF2B5EF4-FFF2-40B4-BE49-F238E27FC236}">
                <a16:creationId xmlns:a16="http://schemas.microsoft.com/office/drawing/2014/main" id="{3130F1CB-FA32-04E0-DC4D-B9777CD535DD}"/>
              </a:ext>
            </a:extLst>
          </p:cNvPr>
          <p:cNvSpPr>
            <a:spLocks noGrp="1"/>
          </p:cNvSpPr>
          <p:nvPr>
            <p:ph type="sldNum" sz="quarter" idx="4"/>
          </p:nvPr>
        </p:nvSpPr>
        <p:spPr/>
        <p:txBody>
          <a:bodyPr/>
          <a:lstStyle/>
          <a:p>
            <a:r>
              <a:rPr lang="en-US"/>
              <a:t>SLIDE </a:t>
            </a:r>
            <a:fld id="{E90C2CD0-D60D-874B-BB33-61B725BD8CD4}" type="slidenum">
              <a:rPr lang="en-US" smtClean="0"/>
              <a:pPr/>
              <a:t>21</a:t>
            </a:fld>
            <a:endParaRPr lang="en-US"/>
          </a:p>
        </p:txBody>
      </p:sp>
    </p:spTree>
    <p:extLst>
      <p:ext uri="{BB962C8B-B14F-4D97-AF65-F5344CB8AC3E}">
        <p14:creationId xmlns:p14="http://schemas.microsoft.com/office/powerpoint/2010/main" val="2236669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1A2AA-1254-E06A-647D-9196E9A6BB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AC6AF-DFBA-CCD6-8D49-30F6E1896066}"/>
              </a:ext>
            </a:extLst>
          </p:cNvPr>
          <p:cNvSpPr>
            <a:spLocks noGrp="1"/>
          </p:cNvSpPr>
          <p:nvPr>
            <p:ph type="title"/>
          </p:nvPr>
        </p:nvSpPr>
        <p:spPr/>
        <p:txBody>
          <a:bodyPr/>
          <a:lstStyle/>
          <a:p>
            <a:pPr algn="ctr"/>
            <a:r>
              <a:rPr lang="en-US"/>
              <a:t>2027 LGA Recommendation</a:t>
            </a:r>
          </a:p>
        </p:txBody>
      </p:sp>
      <p:sp>
        <p:nvSpPr>
          <p:cNvPr id="3" name="Content Placeholder 2">
            <a:extLst>
              <a:ext uri="{FF2B5EF4-FFF2-40B4-BE49-F238E27FC236}">
                <a16:creationId xmlns:a16="http://schemas.microsoft.com/office/drawing/2014/main" id="{3BFFE901-B141-5C64-A3B1-844B750542B1}"/>
              </a:ext>
            </a:extLst>
          </p:cNvPr>
          <p:cNvSpPr>
            <a:spLocks noGrp="1"/>
          </p:cNvSpPr>
          <p:nvPr>
            <p:ph idx="1"/>
          </p:nvPr>
        </p:nvSpPr>
        <p:spPr/>
        <p:txBody>
          <a:bodyPr vert="horz" lIns="91440" tIns="45720" rIns="91440" bIns="45720" rtlCol="0" anchor="t">
            <a:normAutofit/>
          </a:bodyPr>
          <a:lstStyle/>
          <a:p>
            <a:r>
              <a:rPr lang="en-US">
                <a:solidFill>
                  <a:schemeClr val="tx2"/>
                </a:solidFill>
              </a:rPr>
              <a:t>Bridge CIP shortfall of $1,076,049 with additional tax levy.</a:t>
            </a:r>
          </a:p>
          <a:p>
            <a:r>
              <a:rPr lang="en-US">
                <a:solidFill>
                  <a:schemeClr val="tx2"/>
                </a:solidFill>
              </a:rPr>
              <a:t>Declining contribution will run exactly counter to the recommendations in pavement studies performed to date and reduce the ability to improve known conditions.</a:t>
            </a:r>
            <a:endParaRPr lang="en-US">
              <a:solidFill>
                <a:schemeClr val="tx2"/>
              </a:solidFill>
              <a:cs typeface="Arial"/>
            </a:endParaRPr>
          </a:p>
          <a:p>
            <a:r>
              <a:rPr lang="en-US">
                <a:solidFill>
                  <a:schemeClr val="tx2"/>
                </a:solidFill>
                <a:cs typeface="Arial"/>
              </a:rPr>
              <a:t>This would increase the 2027 tax levy to 6.50% or $125,977,387.</a:t>
            </a:r>
          </a:p>
        </p:txBody>
      </p:sp>
      <p:sp>
        <p:nvSpPr>
          <p:cNvPr id="4" name="Footer Placeholder 3">
            <a:extLst>
              <a:ext uri="{FF2B5EF4-FFF2-40B4-BE49-F238E27FC236}">
                <a16:creationId xmlns:a16="http://schemas.microsoft.com/office/drawing/2014/main" id="{766EE0BF-811B-45F2-42AF-10C1FD008882}"/>
              </a:ext>
            </a:extLst>
          </p:cNvPr>
          <p:cNvSpPr>
            <a:spLocks noGrp="1"/>
          </p:cNvSpPr>
          <p:nvPr>
            <p:ph type="ftr" sz="quarter" idx="11"/>
          </p:nvPr>
        </p:nvSpPr>
        <p:spPr/>
        <p:txBody>
          <a:bodyPr/>
          <a:lstStyle/>
          <a:p>
            <a:r>
              <a:rPr lang="en-US" sz="1100"/>
              <a:t>rochestermn.gov</a:t>
            </a:r>
          </a:p>
        </p:txBody>
      </p:sp>
      <p:sp>
        <p:nvSpPr>
          <p:cNvPr id="5" name="Slide Number Placeholder 4">
            <a:extLst>
              <a:ext uri="{FF2B5EF4-FFF2-40B4-BE49-F238E27FC236}">
                <a16:creationId xmlns:a16="http://schemas.microsoft.com/office/drawing/2014/main" id="{58861A79-7CA9-D071-20F6-90FC03EE5996}"/>
              </a:ext>
            </a:extLst>
          </p:cNvPr>
          <p:cNvSpPr>
            <a:spLocks noGrp="1"/>
          </p:cNvSpPr>
          <p:nvPr>
            <p:ph type="sldNum" sz="quarter" idx="4"/>
          </p:nvPr>
        </p:nvSpPr>
        <p:spPr/>
        <p:txBody>
          <a:bodyPr/>
          <a:lstStyle/>
          <a:p>
            <a:r>
              <a:rPr lang="en-US"/>
              <a:t>SLIDE </a:t>
            </a:r>
            <a:fld id="{E90C2CD0-D60D-874B-BB33-61B725BD8CD4}" type="slidenum">
              <a:rPr lang="en-US" smtClean="0"/>
              <a:pPr/>
              <a:t>22</a:t>
            </a:fld>
            <a:endParaRPr lang="en-US"/>
          </a:p>
        </p:txBody>
      </p:sp>
    </p:spTree>
    <p:extLst>
      <p:ext uri="{BB962C8B-B14F-4D97-AF65-F5344CB8AC3E}">
        <p14:creationId xmlns:p14="http://schemas.microsoft.com/office/powerpoint/2010/main" val="2700568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6FFB2-EB70-BBF0-FBDB-6E1B2DD0A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D392C-8479-7BBA-3780-F4A6B7CDF713}"/>
              </a:ext>
            </a:extLst>
          </p:cNvPr>
          <p:cNvSpPr>
            <a:spLocks noGrp="1"/>
          </p:cNvSpPr>
          <p:nvPr>
            <p:ph type="title"/>
          </p:nvPr>
        </p:nvSpPr>
        <p:spPr/>
        <p:txBody>
          <a:bodyPr>
            <a:normAutofit/>
          </a:bodyPr>
          <a:lstStyle/>
          <a:p>
            <a:pPr algn="ctr"/>
            <a:r>
              <a:rPr lang="en-US" sz="4000"/>
              <a:t>Additional Impacts to be Considered</a:t>
            </a:r>
          </a:p>
        </p:txBody>
      </p:sp>
      <p:sp>
        <p:nvSpPr>
          <p:cNvPr id="3" name="Content Placeholder 2">
            <a:extLst>
              <a:ext uri="{FF2B5EF4-FFF2-40B4-BE49-F238E27FC236}">
                <a16:creationId xmlns:a16="http://schemas.microsoft.com/office/drawing/2014/main" id="{9CA4CDED-656F-3643-5A5D-D8BB9BEC05AB}"/>
              </a:ext>
            </a:extLst>
          </p:cNvPr>
          <p:cNvSpPr>
            <a:spLocks noGrp="1"/>
          </p:cNvSpPr>
          <p:nvPr>
            <p:ph idx="1"/>
          </p:nvPr>
        </p:nvSpPr>
        <p:spPr>
          <a:xfrm>
            <a:off x="1149926" y="1673225"/>
            <a:ext cx="10612583" cy="4710566"/>
          </a:xfrm>
        </p:spPr>
        <p:txBody>
          <a:bodyPr vert="horz" lIns="91440" tIns="45720" rIns="91440" bIns="45720" rtlCol="0" anchor="t">
            <a:normAutofit fontScale="92500" lnSpcReduction="10000"/>
          </a:bodyPr>
          <a:lstStyle/>
          <a:p>
            <a:pPr marL="0" indent="0">
              <a:buNone/>
            </a:pPr>
            <a:endParaRPr lang="en-US">
              <a:solidFill>
                <a:srgbClr val="000000"/>
              </a:solidFill>
              <a:cs typeface="Arial"/>
            </a:endParaRPr>
          </a:p>
          <a:p>
            <a:r>
              <a:rPr lang="en-US" b="1">
                <a:solidFill>
                  <a:schemeClr val="tx2"/>
                </a:solidFill>
                <a:cs typeface="Arial"/>
              </a:rPr>
              <a:t>Outside Agencies- </a:t>
            </a:r>
            <a:r>
              <a:rPr lang="en-US">
                <a:solidFill>
                  <a:schemeClr val="tx2"/>
                </a:solidFill>
                <a:cs typeface="Arial"/>
              </a:rPr>
              <a:t>We are not anticipating a request process this year and the approved 2027 Budget has existing allocations at levels projected in the two-year budget.</a:t>
            </a:r>
          </a:p>
          <a:p>
            <a:pPr marL="0" indent="0">
              <a:buNone/>
            </a:pPr>
            <a:endParaRPr lang="en-US">
              <a:solidFill>
                <a:schemeClr val="tx2"/>
              </a:solidFill>
              <a:cs typeface="Arial"/>
            </a:endParaRPr>
          </a:p>
          <a:p>
            <a:r>
              <a:rPr lang="en-US" b="1">
                <a:solidFill>
                  <a:schemeClr val="tx2"/>
                </a:solidFill>
                <a:cs typeface="Arial"/>
              </a:rPr>
              <a:t>2027 Decision Packages</a:t>
            </a:r>
            <a:r>
              <a:rPr lang="en-US">
                <a:solidFill>
                  <a:schemeClr val="tx2"/>
                </a:solidFill>
                <a:cs typeface="Arial"/>
              </a:rPr>
              <a:t>- A number of 2027 Decision Packages were built into the 2027 Budget.  Several requests were not funded.  We also did not include any funding to move Public Music, based on April discussion where it appeared there was not support to consider that now, rather it might be considered in a future budget.</a:t>
            </a:r>
          </a:p>
          <a:p>
            <a:endParaRPr lang="en-US"/>
          </a:p>
        </p:txBody>
      </p:sp>
      <p:sp>
        <p:nvSpPr>
          <p:cNvPr id="4" name="Slide Number Placeholder 3">
            <a:extLst>
              <a:ext uri="{FF2B5EF4-FFF2-40B4-BE49-F238E27FC236}">
                <a16:creationId xmlns:a16="http://schemas.microsoft.com/office/drawing/2014/main" id="{8E8CC83D-0B3F-3375-21F6-41597CEFD60E}"/>
              </a:ext>
            </a:extLst>
          </p:cNvPr>
          <p:cNvSpPr>
            <a:spLocks noGrp="1"/>
          </p:cNvSpPr>
          <p:nvPr>
            <p:ph type="sldNum" sz="quarter" idx="4"/>
          </p:nvPr>
        </p:nvSpPr>
        <p:spPr/>
        <p:txBody>
          <a:bodyPr/>
          <a:lstStyle/>
          <a:p>
            <a:r>
              <a:rPr lang="en-US"/>
              <a:t>SLIDE </a:t>
            </a:r>
            <a:fld id="{E90C2CD0-D60D-874B-BB33-61B725BD8CD4}" type="slidenum">
              <a:rPr lang="en-US" smtClean="0"/>
              <a:pPr/>
              <a:t>23</a:t>
            </a:fld>
            <a:endParaRPr lang="en-US"/>
          </a:p>
        </p:txBody>
      </p:sp>
    </p:spTree>
    <p:extLst>
      <p:ext uri="{BB962C8B-B14F-4D97-AF65-F5344CB8AC3E}">
        <p14:creationId xmlns:p14="http://schemas.microsoft.com/office/powerpoint/2010/main" val="2305227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5B303-DE6D-054E-0038-2D18C4B604F1}"/>
              </a:ext>
            </a:extLst>
          </p:cNvPr>
          <p:cNvSpPr>
            <a:spLocks noGrp="1"/>
          </p:cNvSpPr>
          <p:nvPr>
            <p:ph type="title"/>
          </p:nvPr>
        </p:nvSpPr>
        <p:spPr>
          <a:xfrm>
            <a:off x="866775" y="200967"/>
            <a:ext cx="10458450" cy="808683"/>
          </a:xfrm>
        </p:spPr>
        <p:txBody>
          <a:bodyPr>
            <a:normAutofit/>
          </a:bodyPr>
          <a:lstStyle/>
          <a:p>
            <a:pPr algn="ctr"/>
            <a:r>
              <a:rPr lang="en-US" sz="3200"/>
              <a:t>2027 Decision Packages – Tax Levy vs Non-Tax Levy</a:t>
            </a:r>
          </a:p>
        </p:txBody>
      </p:sp>
      <p:graphicFrame>
        <p:nvGraphicFramePr>
          <p:cNvPr id="6" name="Content Placeholder 5">
            <a:extLst>
              <a:ext uri="{FF2B5EF4-FFF2-40B4-BE49-F238E27FC236}">
                <a16:creationId xmlns:a16="http://schemas.microsoft.com/office/drawing/2014/main" id="{5EC61811-2106-6450-844D-280C3EBFB10F}"/>
              </a:ext>
            </a:extLst>
          </p:cNvPr>
          <p:cNvGraphicFramePr>
            <a:graphicFrameLocks noGrp="1"/>
          </p:cNvGraphicFramePr>
          <p:nvPr>
            <p:ph idx="1"/>
            <p:extLst>
              <p:ext uri="{D42A27DB-BD31-4B8C-83A1-F6EECF244321}">
                <p14:modId xmlns:p14="http://schemas.microsoft.com/office/powerpoint/2010/main" val="1153026159"/>
              </p:ext>
            </p:extLst>
          </p:nvPr>
        </p:nvGraphicFramePr>
        <p:xfrm>
          <a:off x="593527" y="1009650"/>
          <a:ext cx="11004946" cy="5195247"/>
        </p:xfrm>
        <a:graphic>
          <a:graphicData uri="http://schemas.openxmlformats.org/drawingml/2006/table">
            <a:tbl>
              <a:tblPr firstRow="1" lastRow="1" bandRow="1">
                <a:tableStyleId>{5C22544A-7EE6-4342-B048-85BDC9FD1C3A}</a:tableStyleId>
              </a:tblPr>
              <a:tblGrid>
                <a:gridCol w="8250149">
                  <a:extLst>
                    <a:ext uri="{9D8B030D-6E8A-4147-A177-3AD203B41FA5}">
                      <a16:colId xmlns:a16="http://schemas.microsoft.com/office/drawing/2014/main" val="1826407037"/>
                    </a:ext>
                  </a:extLst>
                </a:gridCol>
                <a:gridCol w="1405492">
                  <a:extLst>
                    <a:ext uri="{9D8B030D-6E8A-4147-A177-3AD203B41FA5}">
                      <a16:colId xmlns:a16="http://schemas.microsoft.com/office/drawing/2014/main" val="1308450384"/>
                    </a:ext>
                  </a:extLst>
                </a:gridCol>
                <a:gridCol w="1349305">
                  <a:extLst>
                    <a:ext uri="{9D8B030D-6E8A-4147-A177-3AD203B41FA5}">
                      <a16:colId xmlns:a16="http://schemas.microsoft.com/office/drawing/2014/main" val="1885031398"/>
                    </a:ext>
                  </a:extLst>
                </a:gridCol>
              </a:tblGrid>
              <a:tr h="275799">
                <a:tc>
                  <a:txBody>
                    <a:bodyPr/>
                    <a:lstStyle/>
                    <a:p>
                      <a:r>
                        <a:rPr lang="en-US" sz="1400">
                          <a:solidFill>
                            <a:schemeClr val="tx1"/>
                          </a:solidFill>
                        </a:rPr>
                        <a:t>Decision Package</a:t>
                      </a:r>
                    </a:p>
                  </a:txBody>
                  <a:tcPr/>
                </a:tc>
                <a:tc>
                  <a:txBody>
                    <a:bodyPr/>
                    <a:lstStyle/>
                    <a:p>
                      <a:r>
                        <a:rPr lang="en-US" sz="1400">
                          <a:solidFill>
                            <a:schemeClr val="tx1"/>
                          </a:solidFill>
                        </a:rPr>
                        <a:t>Levy</a:t>
                      </a:r>
                    </a:p>
                  </a:txBody>
                  <a:tcPr/>
                </a:tc>
                <a:tc>
                  <a:txBody>
                    <a:bodyPr/>
                    <a:lstStyle/>
                    <a:p>
                      <a:r>
                        <a:rPr lang="en-US" sz="1400">
                          <a:solidFill>
                            <a:schemeClr val="tx1"/>
                          </a:solidFill>
                        </a:rPr>
                        <a:t>Non-Tax Levy</a:t>
                      </a:r>
                    </a:p>
                  </a:txBody>
                  <a:tcPr/>
                </a:tc>
                <a:extLst>
                  <a:ext uri="{0D108BD9-81ED-4DB2-BD59-A6C34878D82A}">
                    <a16:rowId xmlns:a16="http://schemas.microsoft.com/office/drawing/2014/main" val="375090166"/>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SmartSheet Digital Asset Management Tool - Quality Services</a:t>
                      </a:r>
                    </a:p>
                  </a:txBody>
                  <a:tcPr marL="9525" marR="9525" marT="9525" marB="0" anchor="b"/>
                </a:tc>
                <a:tc>
                  <a:txBody>
                    <a:bodyPr/>
                    <a:lstStyle/>
                    <a:p>
                      <a:r>
                        <a:rPr lang="en-US" sz="1400">
                          <a:solidFill>
                            <a:schemeClr val="tx1"/>
                          </a:solidFill>
                        </a:rPr>
                        <a:t>$7,500</a:t>
                      </a:r>
                    </a:p>
                  </a:txBody>
                  <a:tcPr/>
                </a:tc>
                <a:tc>
                  <a:txBody>
                    <a:bodyPr/>
                    <a:lstStyle/>
                    <a:p>
                      <a:r>
                        <a:rPr lang="en-US" sz="1400">
                          <a:solidFill>
                            <a:schemeClr val="tx1"/>
                          </a:solidFill>
                        </a:rPr>
                        <a:t>$0</a:t>
                      </a:r>
                    </a:p>
                  </a:txBody>
                  <a:tcPr/>
                </a:tc>
                <a:extLst>
                  <a:ext uri="{0D108BD9-81ED-4DB2-BD59-A6C34878D82A}">
                    <a16:rowId xmlns:a16="http://schemas.microsoft.com/office/drawing/2014/main" val="74606533"/>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2 IT System Support Specialists - Quality Services and Public Safety</a:t>
                      </a:r>
                    </a:p>
                  </a:txBody>
                  <a:tcPr marL="9525" marR="9525" marT="9525" marB="0" anchor="b"/>
                </a:tc>
                <a:tc>
                  <a:txBody>
                    <a:bodyPr/>
                    <a:lstStyle/>
                    <a:p>
                      <a:r>
                        <a:rPr lang="en-US" sz="1400">
                          <a:solidFill>
                            <a:schemeClr val="tx1"/>
                          </a:solidFill>
                        </a:rPr>
                        <a:t>$311,522</a:t>
                      </a:r>
                    </a:p>
                  </a:txBody>
                  <a:tcPr/>
                </a:tc>
                <a:tc>
                  <a:txBody>
                    <a:bodyPr/>
                    <a:lstStyle/>
                    <a:p>
                      <a:r>
                        <a:rPr lang="en-US" sz="1400">
                          <a:solidFill>
                            <a:schemeClr val="tx1"/>
                          </a:solidFill>
                        </a:rPr>
                        <a:t>$0</a:t>
                      </a:r>
                    </a:p>
                  </a:txBody>
                  <a:tcPr/>
                </a:tc>
                <a:extLst>
                  <a:ext uri="{0D108BD9-81ED-4DB2-BD59-A6C34878D82A}">
                    <a16:rowId xmlns:a16="http://schemas.microsoft.com/office/drawing/2014/main" val="3181533945"/>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2027 ERP Project Contingency</a:t>
                      </a:r>
                    </a:p>
                  </a:txBody>
                  <a:tcPr marL="9525" marR="9525" marT="9525" marB="0" anchor="b"/>
                </a:tc>
                <a:tc>
                  <a:txBody>
                    <a:bodyPr/>
                    <a:lstStyle/>
                    <a:p>
                      <a:r>
                        <a:rPr lang="en-US" sz="1400">
                          <a:solidFill>
                            <a:schemeClr val="tx1"/>
                          </a:solidFill>
                        </a:rPr>
                        <a:t>$702,130</a:t>
                      </a:r>
                    </a:p>
                  </a:txBody>
                  <a:tcPr/>
                </a:tc>
                <a:tc>
                  <a:txBody>
                    <a:bodyPr/>
                    <a:lstStyle/>
                    <a:p>
                      <a:r>
                        <a:rPr lang="en-US" sz="1400">
                          <a:solidFill>
                            <a:schemeClr val="tx1"/>
                          </a:solidFill>
                        </a:rPr>
                        <a:t>$0</a:t>
                      </a:r>
                    </a:p>
                  </a:txBody>
                  <a:tcPr/>
                </a:tc>
                <a:extLst>
                  <a:ext uri="{0D108BD9-81ED-4DB2-BD59-A6C34878D82A}">
                    <a16:rowId xmlns:a16="http://schemas.microsoft.com/office/drawing/2014/main" val="1090264966"/>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Police Squad Car and Equipment - Public Safety</a:t>
                      </a:r>
                    </a:p>
                  </a:txBody>
                  <a:tcPr marL="9525" marR="9525" marT="9525" marB="0" anchor="b"/>
                </a:tc>
                <a:tc>
                  <a:txBody>
                    <a:bodyPr/>
                    <a:lstStyle/>
                    <a:p>
                      <a:r>
                        <a:rPr lang="en-US" sz="1400">
                          <a:solidFill>
                            <a:schemeClr val="tx1"/>
                          </a:solidFill>
                        </a:rPr>
                        <a:t>$169,667</a:t>
                      </a:r>
                    </a:p>
                  </a:txBody>
                  <a:tcPr/>
                </a:tc>
                <a:tc>
                  <a:txBody>
                    <a:bodyPr/>
                    <a:lstStyle/>
                    <a:p>
                      <a:r>
                        <a:rPr lang="en-US" sz="1400">
                          <a:solidFill>
                            <a:schemeClr val="tx1"/>
                          </a:solidFill>
                        </a:rPr>
                        <a:t>$0</a:t>
                      </a:r>
                    </a:p>
                  </a:txBody>
                  <a:tcPr/>
                </a:tc>
                <a:extLst>
                  <a:ext uri="{0D108BD9-81ED-4DB2-BD59-A6C34878D82A}">
                    <a16:rowId xmlns:a16="http://schemas.microsoft.com/office/drawing/2014/main" val="3354411221"/>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1 Community Services Police Officer &amp; 1 Community Outreach Specialist</a:t>
                      </a:r>
                    </a:p>
                  </a:txBody>
                  <a:tcPr marL="9525" marR="9525" marT="9525" marB="0" anchor="b"/>
                </a:tc>
                <a:tc>
                  <a:txBody>
                    <a:bodyPr/>
                    <a:lstStyle/>
                    <a:p>
                      <a:r>
                        <a:rPr lang="en-US" sz="1400">
                          <a:solidFill>
                            <a:schemeClr val="tx1"/>
                          </a:solidFill>
                        </a:rPr>
                        <a:t>$303,566</a:t>
                      </a:r>
                    </a:p>
                  </a:txBody>
                  <a:tcPr/>
                </a:tc>
                <a:tc>
                  <a:txBody>
                    <a:bodyPr/>
                    <a:lstStyle/>
                    <a:p>
                      <a:r>
                        <a:rPr lang="en-US" sz="1400">
                          <a:solidFill>
                            <a:schemeClr val="tx1"/>
                          </a:solidFill>
                        </a:rPr>
                        <a:t>$0</a:t>
                      </a:r>
                    </a:p>
                  </a:txBody>
                  <a:tcPr/>
                </a:tc>
                <a:extLst>
                  <a:ext uri="{0D108BD9-81ED-4DB2-BD59-A6C34878D82A}">
                    <a16:rowId xmlns:a16="http://schemas.microsoft.com/office/drawing/2014/main" val="904085830"/>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GIS Technician - Fire, Police, EM, and Parks</a:t>
                      </a:r>
                    </a:p>
                  </a:txBody>
                  <a:tcPr marL="9525" marR="9525" marT="9525" marB="0" anchor="b"/>
                </a:tc>
                <a:tc>
                  <a:txBody>
                    <a:bodyPr/>
                    <a:lstStyle/>
                    <a:p>
                      <a:r>
                        <a:rPr lang="en-US" sz="1400">
                          <a:solidFill>
                            <a:schemeClr val="tx1"/>
                          </a:solidFill>
                        </a:rPr>
                        <a:t>$149,375</a:t>
                      </a:r>
                    </a:p>
                  </a:txBody>
                  <a:tcPr/>
                </a:tc>
                <a:tc>
                  <a:txBody>
                    <a:bodyPr/>
                    <a:lstStyle/>
                    <a:p>
                      <a:r>
                        <a:rPr lang="en-US" sz="1400">
                          <a:solidFill>
                            <a:schemeClr val="tx1"/>
                          </a:solidFill>
                        </a:rPr>
                        <a:t>$0</a:t>
                      </a:r>
                    </a:p>
                  </a:txBody>
                  <a:tcPr/>
                </a:tc>
                <a:extLst>
                  <a:ext uri="{0D108BD9-81ED-4DB2-BD59-A6C34878D82A}">
                    <a16:rowId xmlns:a16="http://schemas.microsoft.com/office/drawing/2014/main" val="897293953"/>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Custodial Position for Parks and Forestry Facility</a:t>
                      </a:r>
                    </a:p>
                  </a:txBody>
                  <a:tcPr marL="9525" marR="9525" marT="9525" marB="0" anchor="b"/>
                </a:tc>
                <a:tc>
                  <a:txBody>
                    <a:bodyPr/>
                    <a:lstStyle/>
                    <a:p>
                      <a:r>
                        <a:rPr lang="en-US" sz="1400">
                          <a:solidFill>
                            <a:schemeClr val="tx1"/>
                          </a:solidFill>
                        </a:rPr>
                        <a:t>$121,690</a:t>
                      </a:r>
                    </a:p>
                  </a:txBody>
                  <a:tcPr/>
                </a:tc>
                <a:tc>
                  <a:txBody>
                    <a:bodyPr/>
                    <a:lstStyle/>
                    <a:p>
                      <a:r>
                        <a:rPr lang="en-US" sz="1400">
                          <a:solidFill>
                            <a:schemeClr val="tx1"/>
                          </a:solidFill>
                        </a:rPr>
                        <a:t>$0</a:t>
                      </a:r>
                    </a:p>
                  </a:txBody>
                  <a:tcPr/>
                </a:tc>
                <a:extLst>
                  <a:ext uri="{0D108BD9-81ED-4DB2-BD59-A6C34878D82A}">
                    <a16:rowId xmlns:a16="http://schemas.microsoft.com/office/drawing/2014/main" val="3102945907"/>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Reclass Manager of Facilities &amp; Property to Director of Facilities &amp; Property</a:t>
                      </a:r>
                    </a:p>
                  </a:txBody>
                  <a:tcPr marL="9525" marR="9525" marT="9525" marB="0" anchor="b"/>
                </a:tc>
                <a:tc>
                  <a:txBody>
                    <a:bodyPr/>
                    <a:lstStyle/>
                    <a:p>
                      <a:r>
                        <a:rPr lang="en-US" sz="1400">
                          <a:solidFill>
                            <a:schemeClr val="tx1"/>
                          </a:solidFill>
                        </a:rPr>
                        <a:t>$34,778</a:t>
                      </a:r>
                    </a:p>
                  </a:txBody>
                  <a:tcPr/>
                </a:tc>
                <a:tc>
                  <a:txBody>
                    <a:bodyPr/>
                    <a:lstStyle/>
                    <a:p>
                      <a:r>
                        <a:rPr lang="en-US" sz="1400">
                          <a:solidFill>
                            <a:schemeClr val="tx1"/>
                          </a:solidFill>
                        </a:rPr>
                        <a:t>$0</a:t>
                      </a:r>
                    </a:p>
                  </a:txBody>
                  <a:tcPr/>
                </a:tc>
                <a:extLst>
                  <a:ext uri="{0D108BD9-81ED-4DB2-BD59-A6C34878D82A}">
                    <a16:rowId xmlns:a16="http://schemas.microsoft.com/office/drawing/2014/main" val="3097668743"/>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Facilities Vehicle Request</a:t>
                      </a:r>
                    </a:p>
                  </a:txBody>
                  <a:tcPr marL="9525" marR="9525" marT="9525" marB="0" anchor="b"/>
                </a:tc>
                <a:tc>
                  <a:txBody>
                    <a:bodyPr/>
                    <a:lstStyle/>
                    <a:p>
                      <a:r>
                        <a:rPr lang="en-US" sz="1400">
                          <a:solidFill>
                            <a:schemeClr val="tx1"/>
                          </a:solidFill>
                        </a:rPr>
                        <a:t>$65,800</a:t>
                      </a:r>
                    </a:p>
                  </a:txBody>
                  <a:tcPr/>
                </a:tc>
                <a:tc>
                  <a:txBody>
                    <a:bodyPr/>
                    <a:lstStyle/>
                    <a:p>
                      <a:r>
                        <a:rPr lang="en-US" sz="1400">
                          <a:solidFill>
                            <a:schemeClr val="tx1"/>
                          </a:solidFill>
                        </a:rPr>
                        <a:t>$0</a:t>
                      </a:r>
                    </a:p>
                  </a:txBody>
                  <a:tcPr/>
                </a:tc>
                <a:extLst>
                  <a:ext uri="{0D108BD9-81ED-4DB2-BD59-A6C34878D82A}">
                    <a16:rowId xmlns:a16="http://schemas.microsoft.com/office/drawing/2014/main" val="998441133"/>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Arborist Position</a:t>
                      </a:r>
                    </a:p>
                  </a:txBody>
                  <a:tcPr marL="9525" marR="9525" marT="9525" marB="0" anchor="b"/>
                </a:tc>
                <a:tc>
                  <a:txBody>
                    <a:bodyPr/>
                    <a:lstStyle/>
                    <a:p>
                      <a:r>
                        <a:rPr lang="en-US" sz="1400">
                          <a:solidFill>
                            <a:schemeClr val="tx1"/>
                          </a:solidFill>
                        </a:rPr>
                        <a:t>$128,398</a:t>
                      </a:r>
                    </a:p>
                  </a:txBody>
                  <a:tcPr/>
                </a:tc>
                <a:tc>
                  <a:txBody>
                    <a:bodyPr/>
                    <a:lstStyle/>
                    <a:p>
                      <a:r>
                        <a:rPr lang="en-US" sz="1400">
                          <a:solidFill>
                            <a:schemeClr val="tx1"/>
                          </a:solidFill>
                        </a:rPr>
                        <a:t>$0</a:t>
                      </a:r>
                    </a:p>
                  </a:txBody>
                  <a:tcPr/>
                </a:tc>
                <a:extLst>
                  <a:ext uri="{0D108BD9-81ED-4DB2-BD59-A6C34878D82A}">
                    <a16:rowId xmlns:a16="http://schemas.microsoft.com/office/drawing/2014/main" val="2872664391"/>
                  </a:ext>
                </a:extLst>
              </a:tr>
              <a:tr h="318447">
                <a:tc>
                  <a:txBody>
                    <a:bodyPr/>
                    <a:lstStyle/>
                    <a:p>
                      <a:pPr algn="l" fontAlgn="b">
                        <a:buNone/>
                      </a:pPr>
                      <a:r>
                        <a:rPr lang="en-US" sz="1400" b="0" i="0" u="none" strike="noStrike">
                          <a:solidFill>
                            <a:srgbClr val="000000"/>
                          </a:solidFill>
                          <a:effectLst/>
                          <a:latin typeface="Calibri" panose="020F0502020204030204" pitchFamily="34" charset="0"/>
                        </a:rPr>
                        <a:t> Assistant City Attorney II</a:t>
                      </a:r>
                    </a:p>
                  </a:txBody>
                  <a:tcPr marL="9525" marR="9525" marT="9525" marB="0" anchor="b"/>
                </a:tc>
                <a:tc>
                  <a:txBody>
                    <a:bodyPr/>
                    <a:lstStyle/>
                    <a:p>
                      <a:r>
                        <a:rPr lang="en-US" sz="1400">
                          <a:solidFill>
                            <a:schemeClr val="tx1"/>
                          </a:solidFill>
                        </a:rPr>
                        <a:t>$169,606</a:t>
                      </a:r>
                    </a:p>
                  </a:txBody>
                  <a:tcPr/>
                </a:tc>
                <a:tc>
                  <a:txBody>
                    <a:bodyPr/>
                    <a:lstStyle/>
                    <a:p>
                      <a:r>
                        <a:rPr lang="en-US" sz="1400">
                          <a:solidFill>
                            <a:schemeClr val="tx1"/>
                          </a:solidFill>
                        </a:rPr>
                        <a:t>$0</a:t>
                      </a:r>
                    </a:p>
                  </a:txBody>
                  <a:tcPr/>
                </a:tc>
                <a:extLst>
                  <a:ext uri="{0D108BD9-81ED-4DB2-BD59-A6C34878D82A}">
                    <a16:rowId xmlns:a16="http://schemas.microsoft.com/office/drawing/2014/main" val="1819304361"/>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Building Automation Specialist &amp; Facilities Supervisor - Energy Savings</a:t>
                      </a:r>
                    </a:p>
                  </a:txBody>
                  <a:tcPr marL="9525" marR="9525" marT="9525" marB="0" anchor="b"/>
                </a:tc>
                <a:tc>
                  <a:txBody>
                    <a:bodyPr/>
                    <a:lstStyle/>
                    <a:p>
                      <a:r>
                        <a:rPr lang="en-US" sz="1400">
                          <a:solidFill>
                            <a:schemeClr val="tx1"/>
                          </a:solidFill>
                        </a:rPr>
                        <a:t>$131,445</a:t>
                      </a:r>
                    </a:p>
                  </a:txBody>
                  <a:tcPr/>
                </a:tc>
                <a:tc>
                  <a:txBody>
                    <a:bodyPr/>
                    <a:lstStyle/>
                    <a:p>
                      <a:r>
                        <a:rPr lang="en-US" sz="1400">
                          <a:solidFill>
                            <a:schemeClr val="tx1"/>
                          </a:solidFill>
                        </a:rPr>
                        <a:t>$0</a:t>
                      </a:r>
                    </a:p>
                  </a:txBody>
                  <a:tcPr/>
                </a:tc>
                <a:extLst>
                  <a:ext uri="{0D108BD9-81ED-4DB2-BD59-A6C34878D82A}">
                    <a16:rowId xmlns:a16="http://schemas.microsoft.com/office/drawing/2014/main" val="3948769082"/>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2 Transit Attendants</a:t>
                      </a:r>
                    </a:p>
                  </a:txBody>
                  <a:tcPr marL="9525" marR="9525" marT="9525" marB="0" anchor="b"/>
                </a:tc>
                <a:tc>
                  <a:txBody>
                    <a:bodyPr/>
                    <a:lstStyle/>
                    <a:p>
                      <a:r>
                        <a:rPr lang="en-US" sz="1400">
                          <a:solidFill>
                            <a:schemeClr val="tx1"/>
                          </a:solidFill>
                        </a:rPr>
                        <a:t>$0</a:t>
                      </a:r>
                    </a:p>
                  </a:txBody>
                  <a:tcPr/>
                </a:tc>
                <a:tc>
                  <a:txBody>
                    <a:bodyPr/>
                    <a:lstStyle/>
                    <a:p>
                      <a:r>
                        <a:rPr lang="en-US" sz="1400">
                          <a:solidFill>
                            <a:schemeClr val="tx1"/>
                          </a:solidFill>
                        </a:rPr>
                        <a:t>$223,960</a:t>
                      </a:r>
                    </a:p>
                  </a:txBody>
                  <a:tcPr/>
                </a:tc>
                <a:extLst>
                  <a:ext uri="{0D108BD9-81ED-4DB2-BD59-A6C34878D82A}">
                    <a16:rowId xmlns:a16="http://schemas.microsoft.com/office/drawing/2014/main" val="2392661911"/>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2 Equipment Operators - Sewer Utility</a:t>
                      </a:r>
                    </a:p>
                  </a:txBody>
                  <a:tcPr marL="9525" marR="9525" marT="9525" marB="0" anchor="b"/>
                </a:tc>
                <a:tc>
                  <a:txBody>
                    <a:bodyPr/>
                    <a:lstStyle/>
                    <a:p>
                      <a:r>
                        <a:rPr lang="en-US" sz="1400">
                          <a:solidFill>
                            <a:schemeClr val="tx1"/>
                          </a:solidFill>
                        </a:rPr>
                        <a:t>$0</a:t>
                      </a:r>
                    </a:p>
                  </a:txBody>
                  <a:tcPr/>
                </a:tc>
                <a:tc>
                  <a:txBody>
                    <a:bodyPr/>
                    <a:lstStyle/>
                    <a:p>
                      <a:r>
                        <a:rPr lang="en-US" sz="1400">
                          <a:solidFill>
                            <a:schemeClr val="tx1"/>
                          </a:solidFill>
                        </a:rPr>
                        <a:t>$258,900</a:t>
                      </a:r>
                    </a:p>
                  </a:txBody>
                  <a:tcPr/>
                </a:tc>
                <a:extLst>
                  <a:ext uri="{0D108BD9-81ED-4DB2-BD59-A6C34878D82A}">
                    <a16:rowId xmlns:a16="http://schemas.microsoft.com/office/drawing/2014/main" val="1806893358"/>
                  </a:ext>
                </a:extLst>
              </a:tr>
              <a:tr h="275799">
                <a:tc>
                  <a:txBody>
                    <a:bodyPr/>
                    <a:lstStyle/>
                    <a:p>
                      <a:pPr algn="l" fontAlgn="b">
                        <a:buNone/>
                      </a:pPr>
                      <a:r>
                        <a:rPr lang="en-US" sz="1400" b="0" i="0" u="none" strike="noStrike">
                          <a:solidFill>
                            <a:srgbClr val="000000"/>
                          </a:solidFill>
                          <a:effectLst/>
                          <a:latin typeface="Calibri" panose="020F0502020204030204" pitchFamily="34" charset="0"/>
                        </a:rPr>
                        <a:t> Pick-up Truck for Sewer Utility</a:t>
                      </a:r>
                    </a:p>
                  </a:txBody>
                  <a:tcPr marL="9525" marR="9525" marT="9525" marB="0" anchor="b"/>
                </a:tc>
                <a:tc>
                  <a:txBody>
                    <a:bodyPr/>
                    <a:lstStyle/>
                    <a:p>
                      <a:r>
                        <a:rPr lang="en-US" sz="1400">
                          <a:solidFill>
                            <a:schemeClr val="tx1"/>
                          </a:solidFill>
                        </a:rPr>
                        <a:t>$0</a:t>
                      </a:r>
                    </a:p>
                  </a:txBody>
                  <a:tcPr/>
                </a:tc>
                <a:tc>
                  <a:txBody>
                    <a:bodyPr/>
                    <a:lstStyle/>
                    <a:p>
                      <a:r>
                        <a:rPr lang="en-US" sz="1400">
                          <a:solidFill>
                            <a:schemeClr val="tx1"/>
                          </a:solidFill>
                        </a:rPr>
                        <a:t>$82,877</a:t>
                      </a:r>
                    </a:p>
                  </a:txBody>
                  <a:tcPr/>
                </a:tc>
                <a:extLst>
                  <a:ext uri="{0D108BD9-81ED-4DB2-BD59-A6C34878D82A}">
                    <a16:rowId xmlns:a16="http://schemas.microsoft.com/office/drawing/2014/main" val="456750347"/>
                  </a:ext>
                </a:extLst>
              </a:tr>
              <a:tr h="275799">
                <a:tc>
                  <a:txBody>
                    <a:bodyPr/>
                    <a:lstStyle/>
                    <a:p>
                      <a:r>
                        <a:rPr lang="en-US" sz="1400">
                          <a:solidFill>
                            <a:schemeClr val="tx1"/>
                          </a:solidFill>
                        </a:rPr>
                        <a:t>Total:</a:t>
                      </a:r>
                    </a:p>
                  </a:txBody>
                  <a:tcPr/>
                </a:tc>
                <a:tc>
                  <a:txBody>
                    <a:bodyPr/>
                    <a:lstStyle/>
                    <a:p>
                      <a:r>
                        <a:rPr lang="en-US" sz="1400">
                          <a:solidFill>
                            <a:schemeClr val="tx1"/>
                          </a:solidFill>
                        </a:rPr>
                        <a:t>$2,295,477</a:t>
                      </a:r>
                    </a:p>
                  </a:txBody>
                  <a:tcPr/>
                </a:tc>
                <a:tc>
                  <a:txBody>
                    <a:bodyPr/>
                    <a:lstStyle/>
                    <a:p>
                      <a:r>
                        <a:rPr lang="en-US" sz="1400" dirty="0">
                          <a:solidFill>
                            <a:schemeClr val="tx1"/>
                          </a:solidFill>
                        </a:rPr>
                        <a:t>$565,737</a:t>
                      </a:r>
                    </a:p>
                  </a:txBody>
                  <a:tcPr/>
                </a:tc>
                <a:extLst>
                  <a:ext uri="{0D108BD9-81ED-4DB2-BD59-A6C34878D82A}">
                    <a16:rowId xmlns:a16="http://schemas.microsoft.com/office/drawing/2014/main" val="30879730"/>
                  </a:ext>
                </a:extLst>
              </a:tr>
            </a:tbl>
          </a:graphicData>
        </a:graphic>
      </p:graphicFrame>
      <p:sp>
        <p:nvSpPr>
          <p:cNvPr id="5" name="Slide Number Placeholder 4">
            <a:extLst>
              <a:ext uri="{FF2B5EF4-FFF2-40B4-BE49-F238E27FC236}">
                <a16:creationId xmlns:a16="http://schemas.microsoft.com/office/drawing/2014/main" id="{32FF1F97-E4D1-E935-63B2-666AEB59ADAB}"/>
              </a:ext>
            </a:extLst>
          </p:cNvPr>
          <p:cNvSpPr>
            <a:spLocks noGrp="1"/>
          </p:cNvSpPr>
          <p:nvPr>
            <p:ph type="sldNum" sz="quarter" idx="4"/>
          </p:nvPr>
        </p:nvSpPr>
        <p:spPr>
          <a:xfrm>
            <a:off x="9082683" y="156446"/>
            <a:ext cx="2743200" cy="365125"/>
          </a:xfrm>
        </p:spPr>
        <p:txBody>
          <a:bodyPr/>
          <a:lstStyle/>
          <a:p>
            <a:r>
              <a:rPr lang="en-US"/>
              <a:t>SLIDE </a:t>
            </a:r>
            <a:fld id="{E90C2CD0-D60D-874B-BB33-61B725BD8CD4}" type="slidenum">
              <a:rPr lang="en-US" smtClean="0"/>
              <a:pPr/>
              <a:t>24</a:t>
            </a:fld>
            <a:endParaRPr lang="en-US"/>
          </a:p>
        </p:txBody>
      </p:sp>
    </p:spTree>
    <p:extLst>
      <p:ext uri="{BB962C8B-B14F-4D97-AF65-F5344CB8AC3E}">
        <p14:creationId xmlns:p14="http://schemas.microsoft.com/office/powerpoint/2010/main" val="536268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BB720-DF16-E8DD-5BEC-03D2D77EB024}"/>
            </a:ext>
          </a:extLst>
        </p:cNvPr>
        <p:cNvGrpSpPr/>
        <p:nvPr/>
      </p:nvGrpSpPr>
      <p:grpSpPr>
        <a:xfrm>
          <a:off x="0" y="0"/>
          <a:ext cx="0" cy="0"/>
          <a:chOff x="0" y="0"/>
          <a:chExt cx="0" cy="0"/>
        </a:xfrm>
      </p:grpSpPr>
      <p:pic>
        <p:nvPicPr>
          <p:cNvPr id="8" name="Content Placeholder 7" descr="Logo for the City of Rochester, MN">
            <a:extLst>
              <a:ext uri="{FF2B5EF4-FFF2-40B4-BE49-F238E27FC236}">
                <a16:creationId xmlns:a16="http://schemas.microsoft.com/office/drawing/2014/main" id="{E2E06574-D3FB-B87E-7C6F-3622DCDE0D3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0" y="0"/>
            <a:ext cx="4823209" cy="2480225"/>
          </a:xfrm>
          <a:prstGeom prst="rect">
            <a:avLst/>
          </a:prstGeom>
        </p:spPr>
      </p:pic>
      <p:sp>
        <p:nvSpPr>
          <p:cNvPr id="2" name="Title 1">
            <a:extLst>
              <a:ext uri="{FF2B5EF4-FFF2-40B4-BE49-F238E27FC236}">
                <a16:creationId xmlns:a16="http://schemas.microsoft.com/office/drawing/2014/main" id="{53F92531-6D31-C6E6-252D-8E27FDEDCD5A}"/>
              </a:ext>
            </a:extLst>
          </p:cNvPr>
          <p:cNvSpPr>
            <a:spLocks noGrp="1"/>
          </p:cNvSpPr>
          <p:nvPr>
            <p:ph type="title"/>
          </p:nvPr>
        </p:nvSpPr>
        <p:spPr>
          <a:xfrm>
            <a:off x="631851" y="2766218"/>
            <a:ext cx="4710435" cy="1325563"/>
          </a:xfrm>
        </p:spPr>
        <p:txBody>
          <a:bodyPr/>
          <a:lstStyle/>
          <a:p>
            <a:r>
              <a:rPr lang="en-US"/>
              <a:t>Closing Discussion</a:t>
            </a:r>
          </a:p>
        </p:txBody>
      </p:sp>
      <p:sp>
        <p:nvSpPr>
          <p:cNvPr id="4" name="Content Placeholder 3">
            <a:extLst>
              <a:ext uri="{FF2B5EF4-FFF2-40B4-BE49-F238E27FC236}">
                <a16:creationId xmlns:a16="http://schemas.microsoft.com/office/drawing/2014/main" id="{91E54938-5641-B76B-EBDC-EF1794E2175E}"/>
              </a:ext>
            </a:extLst>
          </p:cNvPr>
          <p:cNvSpPr>
            <a:spLocks noGrp="1"/>
          </p:cNvSpPr>
          <p:nvPr>
            <p:ph sz="quarter" idx="4"/>
          </p:nvPr>
        </p:nvSpPr>
        <p:spPr>
          <a:xfrm>
            <a:off x="4604447" y="838011"/>
            <a:ext cx="7169218" cy="5086928"/>
          </a:xfrm>
        </p:spPr>
        <p:txBody>
          <a:bodyPr vert="horz" lIns="91440" tIns="45720" rIns="91440" bIns="45720" rtlCol="0" anchor="t">
            <a:noAutofit/>
          </a:bodyPr>
          <a:lstStyle/>
          <a:p>
            <a:r>
              <a:rPr lang="en-US" sz="2400" dirty="0">
                <a:solidFill>
                  <a:schemeClr val="tx2"/>
                </a:solidFill>
                <a:cs typeface="Arial"/>
              </a:rPr>
              <a:t>Does the Council want to increase the levy for street reconstruction to account for the $1,242,506 reduction in 2027 local government aid?</a:t>
            </a:r>
          </a:p>
          <a:p>
            <a:endParaRPr lang="en-US" sz="2400" dirty="0">
              <a:solidFill>
                <a:schemeClr val="tx2"/>
              </a:solidFill>
              <a:cs typeface="Arial"/>
            </a:endParaRPr>
          </a:p>
          <a:p>
            <a:r>
              <a:rPr lang="en-US" sz="2400" dirty="0">
                <a:solidFill>
                  <a:schemeClr val="tx2"/>
                </a:solidFill>
                <a:cs typeface="Arial"/>
              </a:rPr>
              <a:t>Does the Council want to implement a convenience fee on Credit Card usage for General Fund supported activities?</a:t>
            </a:r>
          </a:p>
          <a:p>
            <a:endParaRPr lang="en-US" sz="2400" dirty="0">
              <a:solidFill>
                <a:schemeClr val="tx2"/>
              </a:solidFill>
              <a:cs typeface="Arial"/>
            </a:endParaRPr>
          </a:p>
          <a:p>
            <a:r>
              <a:rPr lang="en-US" sz="2400" dirty="0">
                <a:solidFill>
                  <a:schemeClr val="tx2"/>
                </a:solidFill>
                <a:cs typeface="Arial"/>
              </a:rPr>
              <a:t>Is there any additional feedback prior to receiving the 2027 Recommended Supplement Budget in August?</a:t>
            </a:r>
          </a:p>
        </p:txBody>
      </p:sp>
      <p:sp>
        <p:nvSpPr>
          <p:cNvPr id="5" name="Footer Placeholder 4">
            <a:extLst>
              <a:ext uri="{FF2B5EF4-FFF2-40B4-BE49-F238E27FC236}">
                <a16:creationId xmlns:a16="http://schemas.microsoft.com/office/drawing/2014/main" id="{A3C7D511-9DA7-E8FF-5018-31E224858633}"/>
              </a:ext>
            </a:extLst>
          </p:cNvPr>
          <p:cNvSpPr>
            <a:spLocks noGrp="1"/>
          </p:cNvSpPr>
          <p:nvPr>
            <p:ph type="ftr" sz="quarter" idx="11"/>
          </p:nvPr>
        </p:nvSpPr>
        <p:spPr/>
        <p:txBody>
          <a:bodyPr/>
          <a:lstStyle/>
          <a:p>
            <a:r>
              <a:rPr lang="en-US"/>
              <a:t>rochestermn.gov</a:t>
            </a:r>
          </a:p>
        </p:txBody>
      </p:sp>
      <p:sp>
        <p:nvSpPr>
          <p:cNvPr id="6" name="Slide Number Placeholder 5">
            <a:extLst>
              <a:ext uri="{FF2B5EF4-FFF2-40B4-BE49-F238E27FC236}">
                <a16:creationId xmlns:a16="http://schemas.microsoft.com/office/drawing/2014/main" id="{9FD61BFE-D2CB-EFAE-D18E-70A6EC5E7D77}"/>
              </a:ext>
            </a:extLst>
          </p:cNvPr>
          <p:cNvSpPr>
            <a:spLocks noGrp="1"/>
          </p:cNvSpPr>
          <p:nvPr>
            <p:ph type="sldNum" sz="quarter" idx="10"/>
          </p:nvPr>
        </p:nvSpPr>
        <p:spPr/>
        <p:txBody>
          <a:bodyPr/>
          <a:lstStyle/>
          <a:p>
            <a:r>
              <a:rPr lang="en-US"/>
              <a:t>SLIDE </a:t>
            </a:r>
            <a:fld id="{E90C2CD0-D60D-874B-BB33-61B725BD8CD4}" type="slidenum">
              <a:rPr lang="en-US" smtClean="0"/>
              <a:pPr/>
              <a:t>25</a:t>
            </a:fld>
            <a:endParaRPr lang="en-US"/>
          </a:p>
        </p:txBody>
      </p:sp>
    </p:spTree>
    <p:extLst>
      <p:ext uri="{BB962C8B-B14F-4D97-AF65-F5344CB8AC3E}">
        <p14:creationId xmlns:p14="http://schemas.microsoft.com/office/powerpoint/2010/main" val="1489991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B6FCA-9B6D-C66F-DEC5-D6BD3D6B2CB1}"/>
              </a:ext>
            </a:extLst>
          </p:cNvPr>
          <p:cNvSpPr>
            <a:spLocks noGrp="1"/>
          </p:cNvSpPr>
          <p:nvPr>
            <p:ph type="ctrTitle"/>
          </p:nvPr>
        </p:nvSpPr>
        <p:spPr>
          <a:xfrm>
            <a:off x="5323471" y="2423161"/>
            <a:ext cx="5695050" cy="3044952"/>
          </a:xfrm>
        </p:spPr>
        <p:txBody>
          <a:bodyPr>
            <a:normAutofit/>
          </a:bodyPr>
          <a:lstStyle/>
          <a:p>
            <a:r>
              <a:rPr lang="en-US" sz="5400"/>
              <a:t>DISCUSSIONS, QUESTIONS &amp; FEEBACK</a:t>
            </a:r>
          </a:p>
        </p:txBody>
      </p:sp>
      <p:sp>
        <p:nvSpPr>
          <p:cNvPr id="6" name="Slide Number Placeholder 5">
            <a:extLst>
              <a:ext uri="{FF2B5EF4-FFF2-40B4-BE49-F238E27FC236}">
                <a16:creationId xmlns:a16="http://schemas.microsoft.com/office/drawing/2014/main" id="{F13EB288-EDE9-D31D-E072-033FC59B414C}"/>
              </a:ext>
            </a:extLst>
          </p:cNvPr>
          <p:cNvSpPr>
            <a:spLocks noGrp="1"/>
          </p:cNvSpPr>
          <p:nvPr>
            <p:ph type="sldNum" sz="quarter" idx="4"/>
          </p:nvPr>
        </p:nvSpPr>
        <p:spPr/>
        <p:txBody>
          <a:bodyPr/>
          <a:lstStyle/>
          <a:p>
            <a:r>
              <a:rPr lang="en-US"/>
              <a:t>SLIDE </a:t>
            </a:r>
            <a:fld id="{E90C2CD0-D60D-874B-BB33-61B725BD8CD4}" type="slidenum">
              <a:rPr lang="en-US" smtClean="0"/>
              <a:pPr/>
              <a:t>26</a:t>
            </a:fld>
            <a:endParaRPr lang="en-US"/>
          </a:p>
        </p:txBody>
      </p:sp>
    </p:spTree>
    <p:extLst>
      <p:ext uri="{BB962C8B-B14F-4D97-AF65-F5344CB8AC3E}">
        <p14:creationId xmlns:p14="http://schemas.microsoft.com/office/powerpoint/2010/main" val="2719243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BEBB-C15F-94A1-6831-281C0D048119}"/>
              </a:ext>
            </a:extLst>
          </p:cNvPr>
          <p:cNvSpPr>
            <a:spLocks noGrp="1"/>
          </p:cNvSpPr>
          <p:nvPr>
            <p:ph type="title"/>
          </p:nvPr>
        </p:nvSpPr>
        <p:spPr>
          <a:xfrm>
            <a:off x="576695" y="200607"/>
            <a:ext cx="11038609" cy="1325563"/>
          </a:xfrm>
        </p:spPr>
        <p:txBody>
          <a:bodyPr/>
          <a:lstStyle/>
          <a:p>
            <a:pPr algn="ctr"/>
            <a:r>
              <a:rPr lang="en-US"/>
              <a:t>Priorities &amp; Principles</a:t>
            </a:r>
          </a:p>
        </p:txBody>
      </p:sp>
      <p:sp>
        <p:nvSpPr>
          <p:cNvPr id="7" name="Title 1">
            <a:extLst>
              <a:ext uri="{FF2B5EF4-FFF2-40B4-BE49-F238E27FC236}">
                <a16:creationId xmlns:a16="http://schemas.microsoft.com/office/drawing/2014/main" id="{57310DDE-B82E-295E-8C2F-40BA88BC46F8}"/>
              </a:ext>
            </a:extLst>
          </p:cNvPr>
          <p:cNvSpPr txBox="1">
            <a:spLocks/>
          </p:cNvSpPr>
          <p:nvPr/>
        </p:nvSpPr>
        <p:spPr>
          <a:xfrm>
            <a:off x="723899" y="1526170"/>
            <a:ext cx="5030076" cy="6627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pPr algn="ctr"/>
            <a:r>
              <a:rPr lang="en-US" sz="3000"/>
              <a:t>Strategic Priorities</a:t>
            </a:r>
          </a:p>
        </p:txBody>
      </p:sp>
      <p:sp>
        <p:nvSpPr>
          <p:cNvPr id="3" name="Content Placeholder 2">
            <a:extLst>
              <a:ext uri="{FF2B5EF4-FFF2-40B4-BE49-F238E27FC236}">
                <a16:creationId xmlns:a16="http://schemas.microsoft.com/office/drawing/2014/main" id="{4E5DDEB7-40C4-A791-B3EA-FAB8B33CA800}"/>
              </a:ext>
            </a:extLst>
          </p:cNvPr>
          <p:cNvSpPr>
            <a:spLocks noGrp="1"/>
          </p:cNvSpPr>
          <p:nvPr>
            <p:ph sz="half" idx="2"/>
          </p:nvPr>
        </p:nvSpPr>
        <p:spPr>
          <a:xfrm>
            <a:off x="429491" y="2361362"/>
            <a:ext cx="5438746" cy="3837825"/>
          </a:xfrm>
        </p:spPr>
        <p:txBody>
          <a:bodyPr>
            <a:normAutofit/>
          </a:bodyPr>
          <a:lstStyle/>
          <a:p>
            <a:pPr marL="0" indent="0">
              <a:buNone/>
            </a:pPr>
            <a:r>
              <a:rPr lang="en-US" sz="2200">
                <a:solidFill>
                  <a:schemeClr val="tx2"/>
                </a:solidFill>
              </a:rPr>
              <a:t>We will focus our resources and initiatives to drive progress in these areas:</a:t>
            </a:r>
          </a:p>
          <a:p>
            <a:pPr marL="0" indent="0">
              <a:buNone/>
            </a:pPr>
            <a:endParaRPr lang="en-US" sz="800">
              <a:solidFill>
                <a:schemeClr val="tx2"/>
              </a:solidFill>
            </a:endParaRPr>
          </a:p>
          <a:p>
            <a:r>
              <a:rPr lang="en-US" sz="1800">
                <a:solidFill>
                  <a:schemeClr val="tx2"/>
                </a:solidFill>
              </a:rPr>
              <a:t>Economic Resilience</a:t>
            </a:r>
          </a:p>
          <a:p>
            <a:r>
              <a:rPr lang="en-US" sz="1800">
                <a:solidFill>
                  <a:schemeClr val="tx2"/>
                </a:solidFill>
              </a:rPr>
              <a:t>Housing Access</a:t>
            </a:r>
          </a:p>
          <a:p>
            <a:r>
              <a:rPr lang="en-US" sz="1800">
                <a:solidFill>
                  <a:schemeClr val="tx2"/>
                </a:solidFill>
              </a:rPr>
              <a:t>Inclusive Growth Management </a:t>
            </a:r>
          </a:p>
          <a:p>
            <a:r>
              <a:rPr lang="en-US" sz="1800">
                <a:solidFill>
                  <a:schemeClr val="tx2"/>
                </a:solidFill>
              </a:rPr>
              <a:t>Responsible Environmental Stewardship</a:t>
            </a:r>
          </a:p>
          <a:p>
            <a:r>
              <a:rPr lang="en-US" sz="1800">
                <a:solidFill>
                  <a:schemeClr val="tx2"/>
                </a:solidFill>
              </a:rPr>
              <a:t>Transformational Capital Projects</a:t>
            </a:r>
          </a:p>
          <a:p>
            <a:pPr marL="0" indent="0">
              <a:buNone/>
            </a:pPr>
            <a:endParaRPr lang="en-US" sz="2200"/>
          </a:p>
        </p:txBody>
      </p:sp>
      <p:sp>
        <p:nvSpPr>
          <p:cNvPr id="8" name="Title 1">
            <a:extLst>
              <a:ext uri="{FF2B5EF4-FFF2-40B4-BE49-F238E27FC236}">
                <a16:creationId xmlns:a16="http://schemas.microsoft.com/office/drawing/2014/main" id="{5470F528-5124-DA2C-EB56-88C422FB3311}"/>
              </a:ext>
            </a:extLst>
          </p:cNvPr>
          <p:cNvSpPr txBox="1">
            <a:spLocks/>
          </p:cNvSpPr>
          <p:nvPr/>
        </p:nvSpPr>
        <p:spPr>
          <a:xfrm>
            <a:off x="6038848" y="1508185"/>
            <a:ext cx="5723660" cy="6627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pPr algn="ctr"/>
            <a:r>
              <a:rPr lang="en-US" sz="3000"/>
              <a:t>Foundational Principles</a:t>
            </a:r>
          </a:p>
        </p:txBody>
      </p:sp>
      <p:sp>
        <p:nvSpPr>
          <p:cNvPr id="4" name="Content Placeholder 3">
            <a:extLst>
              <a:ext uri="{FF2B5EF4-FFF2-40B4-BE49-F238E27FC236}">
                <a16:creationId xmlns:a16="http://schemas.microsoft.com/office/drawing/2014/main" id="{F953B24C-1A35-BAE6-CF5C-E75EA5FB3FA9}"/>
              </a:ext>
            </a:extLst>
          </p:cNvPr>
          <p:cNvSpPr>
            <a:spLocks noGrp="1"/>
          </p:cNvSpPr>
          <p:nvPr>
            <p:ph sz="quarter" idx="4"/>
          </p:nvPr>
        </p:nvSpPr>
        <p:spPr>
          <a:xfrm>
            <a:off x="5868238" y="2361362"/>
            <a:ext cx="6099350" cy="3837825"/>
          </a:xfrm>
        </p:spPr>
        <p:txBody>
          <a:bodyPr>
            <a:normAutofit/>
          </a:bodyPr>
          <a:lstStyle/>
          <a:p>
            <a:pPr marL="0" indent="0">
              <a:buNone/>
            </a:pPr>
            <a:r>
              <a:rPr lang="en-US" sz="2200">
                <a:solidFill>
                  <a:schemeClr val="tx2"/>
                </a:solidFill>
              </a:rPr>
              <a:t>We will approach every action and decision through a lens of:</a:t>
            </a:r>
          </a:p>
          <a:p>
            <a:pPr marL="0" indent="0">
              <a:buNone/>
            </a:pPr>
            <a:endParaRPr lang="en-US" sz="800">
              <a:solidFill>
                <a:schemeClr val="tx2"/>
              </a:solidFill>
            </a:endParaRPr>
          </a:p>
          <a:p>
            <a:r>
              <a:rPr lang="en-US" sz="1800">
                <a:solidFill>
                  <a:schemeClr val="tx2"/>
                </a:solidFill>
              </a:rPr>
              <a:t>Compassion</a:t>
            </a:r>
          </a:p>
          <a:p>
            <a:r>
              <a:rPr lang="en-US" sz="1800">
                <a:solidFill>
                  <a:schemeClr val="tx2"/>
                </a:solidFill>
              </a:rPr>
              <a:t>Fiscal Responsibility and Sustainability</a:t>
            </a:r>
          </a:p>
          <a:p>
            <a:r>
              <a:rPr lang="en-US" sz="1800">
                <a:solidFill>
                  <a:schemeClr val="tx2"/>
                </a:solidFill>
              </a:rPr>
              <a:t>Inclusive Decision-Making</a:t>
            </a:r>
          </a:p>
          <a:p>
            <a:r>
              <a:rPr lang="en-US" sz="1800">
                <a:solidFill>
                  <a:schemeClr val="tx2"/>
                </a:solidFill>
              </a:rPr>
              <a:t>Public Safety</a:t>
            </a:r>
          </a:p>
          <a:p>
            <a:r>
              <a:rPr lang="en-US" sz="1800">
                <a:solidFill>
                  <a:schemeClr val="tx2"/>
                </a:solidFill>
              </a:rPr>
              <a:t>Quality Services</a:t>
            </a:r>
          </a:p>
          <a:p>
            <a:r>
              <a:rPr lang="en-US" sz="1800">
                <a:solidFill>
                  <a:schemeClr val="tx2"/>
                </a:solidFill>
              </a:rPr>
              <a:t>Social Equity</a:t>
            </a:r>
          </a:p>
          <a:p>
            <a:pPr marL="0" indent="0">
              <a:buNone/>
            </a:pPr>
            <a:r>
              <a:rPr lang="en-US" sz="1800"/>
              <a:t> </a:t>
            </a:r>
          </a:p>
        </p:txBody>
      </p:sp>
      <p:sp>
        <p:nvSpPr>
          <p:cNvPr id="5" name="Footer Placeholder 4">
            <a:extLst>
              <a:ext uri="{FF2B5EF4-FFF2-40B4-BE49-F238E27FC236}">
                <a16:creationId xmlns:a16="http://schemas.microsoft.com/office/drawing/2014/main" id="{FA598C44-CD43-A048-4D4E-2738B50DA484}"/>
              </a:ext>
            </a:extLst>
          </p:cNvPr>
          <p:cNvSpPr>
            <a:spLocks noGrp="1"/>
          </p:cNvSpPr>
          <p:nvPr>
            <p:ph type="ftr" sz="quarter" idx="11"/>
          </p:nvPr>
        </p:nvSpPr>
        <p:spPr/>
        <p:txBody>
          <a:bodyPr/>
          <a:lstStyle/>
          <a:p>
            <a:r>
              <a:rPr lang="en-US"/>
              <a:t>rochestermn.gov</a:t>
            </a:r>
          </a:p>
        </p:txBody>
      </p:sp>
      <p:sp>
        <p:nvSpPr>
          <p:cNvPr id="6" name="Slide Number Placeholder 5">
            <a:extLst>
              <a:ext uri="{FF2B5EF4-FFF2-40B4-BE49-F238E27FC236}">
                <a16:creationId xmlns:a16="http://schemas.microsoft.com/office/drawing/2014/main" id="{319DD611-68CC-24BD-3C4F-3C880CB3AC5F}"/>
              </a:ext>
            </a:extLst>
          </p:cNvPr>
          <p:cNvSpPr>
            <a:spLocks noGrp="1"/>
          </p:cNvSpPr>
          <p:nvPr>
            <p:ph type="sldNum" sz="quarter" idx="10"/>
          </p:nvPr>
        </p:nvSpPr>
        <p:spPr/>
        <p:txBody>
          <a:bodyPr/>
          <a:lstStyle/>
          <a:p>
            <a:r>
              <a:rPr lang="en-US"/>
              <a:t>SLIDE </a:t>
            </a:r>
            <a:fld id="{E90C2CD0-D60D-874B-BB33-61B725BD8CD4}" type="slidenum">
              <a:rPr lang="en-US" smtClean="0"/>
              <a:pPr/>
              <a:t>3</a:t>
            </a:fld>
            <a:endParaRPr lang="en-US"/>
          </a:p>
        </p:txBody>
      </p:sp>
    </p:spTree>
    <p:extLst>
      <p:ext uri="{BB962C8B-B14F-4D97-AF65-F5344CB8AC3E}">
        <p14:creationId xmlns:p14="http://schemas.microsoft.com/office/powerpoint/2010/main" val="3356849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D68F0-FA0F-F2BE-F603-16ABFDF38CD3}"/>
              </a:ext>
            </a:extLst>
          </p:cNvPr>
          <p:cNvSpPr>
            <a:spLocks noGrp="1"/>
          </p:cNvSpPr>
          <p:nvPr>
            <p:ph type="title"/>
          </p:nvPr>
        </p:nvSpPr>
        <p:spPr>
          <a:xfrm>
            <a:off x="2686024" y="143887"/>
            <a:ext cx="7077408" cy="1325563"/>
          </a:xfrm>
        </p:spPr>
        <p:txBody>
          <a:bodyPr/>
          <a:lstStyle/>
          <a:p>
            <a:pPr algn="ctr"/>
            <a:r>
              <a:rPr lang="en-US"/>
              <a:t>2027 Supplemental Budget Timeline</a:t>
            </a:r>
          </a:p>
        </p:txBody>
      </p:sp>
      <p:sp>
        <p:nvSpPr>
          <p:cNvPr id="3" name="Content Placeholder 2">
            <a:extLst>
              <a:ext uri="{FF2B5EF4-FFF2-40B4-BE49-F238E27FC236}">
                <a16:creationId xmlns:a16="http://schemas.microsoft.com/office/drawing/2014/main" id="{B6B02C82-49D6-3153-43BF-EBAA33FAF88C}"/>
              </a:ext>
            </a:extLst>
          </p:cNvPr>
          <p:cNvSpPr>
            <a:spLocks noGrp="1"/>
          </p:cNvSpPr>
          <p:nvPr>
            <p:ph idx="1"/>
          </p:nvPr>
        </p:nvSpPr>
        <p:spPr>
          <a:xfrm>
            <a:off x="368000" y="1766633"/>
            <a:ext cx="3461403" cy="2038452"/>
          </a:xfrm>
          <a:solidFill>
            <a:schemeClr val="accent1"/>
          </a:solidFill>
          <a:ln>
            <a:solidFill>
              <a:schemeClr val="tx1"/>
            </a:solidFill>
          </a:ln>
        </p:spPr>
        <p:txBody>
          <a:bodyPr anchor="ctr" anchorCtr="0">
            <a:normAutofit fontScale="92500" lnSpcReduction="10000"/>
          </a:bodyPr>
          <a:lstStyle/>
          <a:p>
            <a:pPr marL="0" indent="0" algn="ctr">
              <a:buNone/>
            </a:pPr>
            <a:r>
              <a:rPr lang="en-US">
                <a:solidFill>
                  <a:schemeClr val="tx1"/>
                </a:solidFill>
              </a:rPr>
              <a:t>City Team Completing Supplemental Budget Requests and Internal Review in March and May</a:t>
            </a:r>
          </a:p>
        </p:txBody>
      </p:sp>
      <p:cxnSp>
        <p:nvCxnSpPr>
          <p:cNvPr id="11" name="Straight Arrow Connector 10">
            <a:extLst>
              <a:ext uri="{FF2B5EF4-FFF2-40B4-BE49-F238E27FC236}">
                <a16:creationId xmlns:a16="http://schemas.microsoft.com/office/drawing/2014/main" id="{AA299683-942F-A565-0866-EF2102EC708C}"/>
              </a:ext>
              <a:ext uri="{C183D7F6-B498-43B3-948B-1728B52AA6E4}">
                <adec:decorative xmlns:adec="http://schemas.microsoft.com/office/drawing/2017/decorative" val="1"/>
              </a:ext>
            </a:extLst>
          </p:cNvPr>
          <p:cNvCxnSpPr>
            <a:cxnSpLocks/>
          </p:cNvCxnSpPr>
          <p:nvPr/>
        </p:nvCxnSpPr>
        <p:spPr>
          <a:xfrm>
            <a:off x="3939935" y="2903974"/>
            <a:ext cx="31051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DD2184EE-D670-FDEA-B9BC-FEBFAE4171AA}"/>
              </a:ext>
            </a:extLst>
          </p:cNvPr>
          <p:cNvSpPr txBox="1">
            <a:spLocks/>
          </p:cNvSpPr>
          <p:nvPr/>
        </p:nvSpPr>
        <p:spPr>
          <a:xfrm>
            <a:off x="4373031" y="1766633"/>
            <a:ext cx="3461403" cy="2038452"/>
          </a:xfrm>
          <a:prstGeom prst="rect">
            <a:avLst/>
          </a:prstGeom>
          <a:solidFill>
            <a:schemeClr val="accent1"/>
          </a:solidFill>
          <a:ln>
            <a:solidFill>
              <a:schemeClr val="tx1"/>
            </a:solidFill>
          </a:ln>
        </p:spPr>
        <p:txBody>
          <a:bodyPr vert="horz" lIns="91440" tIns="45720" rIns="91440" bIns="45720" rtlCol="0" anchor="ctr" anchorCtr="0">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chemeClr val="tx1"/>
                </a:solidFill>
              </a:rPr>
              <a:t>Factors Influencing the Budget on April 13</a:t>
            </a:r>
          </a:p>
        </p:txBody>
      </p:sp>
      <p:cxnSp>
        <p:nvCxnSpPr>
          <p:cNvPr id="14" name="Straight Arrow Connector 13">
            <a:extLst>
              <a:ext uri="{FF2B5EF4-FFF2-40B4-BE49-F238E27FC236}">
                <a16:creationId xmlns:a16="http://schemas.microsoft.com/office/drawing/2014/main" id="{2D7D5049-49FE-2B07-786B-E7E05811FEA4}"/>
              </a:ext>
              <a:ext uri="{C183D7F6-B498-43B3-948B-1728B52AA6E4}">
                <adec:decorative xmlns:adec="http://schemas.microsoft.com/office/drawing/2017/decorative" val="1"/>
              </a:ext>
            </a:extLst>
          </p:cNvPr>
          <p:cNvCxnSpPr>
            <a:cxnSpLocks/>
          </p:cNvCxnSpPr>
          <p:nvPr/>
        </p:nvCxnSpPr>
        <p:spPr>
          <a:xfrm>
            <a:off x="7960953" y="2903974"/>
            <a:ext cx="31051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Content Placeholder 2">
            <a:extLst>
              <a:ext uri="{FF2B5EF4-FFF2-40B4-BE49-F238E27FC236}">
                <a16:creationId xmlns:a16="http://schemas.microsoft.com/office/drawing/2014/main" id="{FE3CE1EB-2C93-B2B2-9343-8AB744AE5AF5}"/>
              </a:ext>
            </a:extLst>
          </p:cNvPr>
          <p:cNvSpPr txBox="1">
            <a:spLocks/>
          </p:cNvSpPr>
          <p:nvPr/>
        </p:nvSpPr>
        <p:spPr>
          <a:xfrm>
            <a:off x="8378063" y="1766633"/>
            <a:ext cx="3461403" cy="2038452"/>
          </a:xfrm>
          <a:prstGeom prst="rect">
            <a:avLst/>
          </a:prstGeom>
          <a:solidFill>
            <a:schemeClr val="accent1"/>
          </a:solidFill>
          <a:ln>
            <a:solidFill>
              <a:schemeClr val="tx1"/>
            </a:solidFill>
          </a:ln>
        </p:spPr>
        <p:txBody>
          <a:bodyPr vert="horz" lIns="91440" tIns="45720" rIns="91440" bIns="45720" rtlCol="0" anchor="ctr" anchorCtr="0">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chemeClr val="tx1"/>
                </a:solidFill>
              </a:rPr>
              <a:t>Review of 2025 Audit &amp; Budget Update on July 13</a:t>
            </a:r>
          </a:p>
        </p:txBody>
      </p:sp>
      <p:cxnSp>
        <p:nvCxnSpPr>
          <p:cNvPr id="28" name="Straight Connector 27">
            <a:extLst>
              <a:ext uri="{FF2B5EF4-FFF2-40B4-BE49-F238E27FC236}">
                <a16:creationId xmlns:a16="http://schemas.microsoft.com/office/drawing/2014/main" id="{F9A7B5CC-3436-106B-6567-23289D400E48}"/>
              </a:ext>
              <a:ext uri="{C183D7F6-B498-43B3-948B-1728B52AA6E4}">
                <adec:decorative xmlns:adec="http://schemas.microsoft.com/office/drawing/2017/decorative" val="1"/>
              </a:ext>
            </a:extLst>
          </p:cNvPr>
          <p:cNvCxnSpPr/>
          <p:nvPr/>
        </p:nvCxnSpPr>
        <p:spPr>
          <a:xfrm flipV="1">
            <a:off x="10339876" y="3805085"/>
            <a:ext cx="0" cy="33483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A5E26A6-61F2-E50F-34CD-3CD4B24FA24C}"/>
              </a:ext>
              <a:ext uri="{C183D7F6-B498-43B3-948B-1728B52AA6E4}">
                <adec:decorative xmlns:adec="http://schemas.microsoft.com/office/drawing/2017/decorative" val="1"/>
              </a:ext>
            </a:extLst>
          </p:cNvPr>
          <p:cNvCxnSpPr/>
          <p:nvPr/>
        </p:nvCxnSpPr>
        <p:spPr>
          <a:xfrm>
            <a:off x="2128968" y="4139921"/>
            <a:ext cx="821090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A300AA96-2925-0306-6A86-F16A07E573C0}"/>
              </a:ext>
              <a:ext uri="{C183D7F6-B498-43B3-948B-1728B52AA6E4}">
                <adec:decorative xmlns:adec="http://schemas.microsoft.com/office/drawing/2017/decorative" val="1"/>
              </a:ext>
            </a:extLst>
          </p:cNvPr>
          <p:cNvCxnSpPr>
            <a:endCxn id="8" idx="0"/>
          </p:cNvCxnSpPr>
          <p:nvPr/>
        </p:nvCxnSpPr>
        <p:spPr>
          <a:xfrm>
            <a:off x="2128968" y="4139921"/>
            <a:ext cx="0" cy="2210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E94BDDB9-8A38-8697-F0A5-59B61100CED8}"/>
              </a:ext>
            </a:extLst>
          </p:cNvPr>
          <p:cNvSpPr txBox="1">
            <a:spLocks/>
          </p:cNvSpPr>
          <p:nvPr/>
        </p:nvSpPr>
        <p:spPr>
          <a:xfrm>
            <a:off x="368000" y="4465043"/>
            <a:ext cx="3461403" cy="2038452"/>
          </a:xfrm>
          <a:prstGeom prst="rect">
            <a:avLst/>
          </a:prstGeom>
          <a:solidFill>
            <a:schemeClr val="accent1"/>
          </a:solidFill>
          <a:ln>
            <a:solidFill>
              <a:schemeClr val="tx1"/>
            </a:solidFill>
          </a:ln>
        </p:spPr>
        <p:txBody>
          <a:bodyPr vert="horz" lIns="91440" tIns="45720" rIns="91440" bIns="45720" rtlCol="0" anchor="ctr" anchorCtr="0">
            <a:normAutofit lnSpcReduction="10000"/>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chemeClr val="tx1"/>
                </a:solidFill>
              </a:rPr>
              <a:t>City Administrator’s Recommended Supplemental Budget on August 24 &amp; September 14</a:t>
            </a:r>
          </a:p>
        </p:txBody>
      </p:sp>
      <p:cxnSp>
        <p:nvCxnSpPr>
          <p:cNvPr id="15" name="Straight Arrow Connector 14">
            <a:extLst>
              <a:ext uri="{FF2B5EF4-FFF2-40B4-BE49-F238E27FC236}">
                <a16:creationId xmlns:a16="http://schemas.microsoft.com/office/drawing/2014/main" id="{41822441-404B-4618-84B2-3E836AAFF39D}"/>
              </a:ext>
              <a:ext uri="{C183D7F6-B498-43B3-948B-1728B52AA6E4}">
                <adec:decorative xmlns:adec="http://schemas.microsoft.com/office/drawing/2017/decorative" val="1"/>
              </a:ext>
            </a:extLst>
          </p:cNvPr>
          <p:cNvCxnSpPr>
            <a:cxnSpLocks/>
          </p:cNvCxnSpPr>
          <p:nvPr/>
        </p:nvCxnSpPr>
        <p:spPr>
          <a:xfrm>
            <a:off x="3939935" y="5467970"/>
            <a:ext cx="31051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Content Placeholder 2">
            <a:extLst>
              <a:ext uri="{FF2B5EF4-FFF2-40B4-BE49-F238E27FC236}">
                <a16:creationId xmlns:a16="http://schemas.microsoft.com/office/drawing/2014/main" id="{225F265A-7B5D-98DC-DAAC-CE2799334B52}"/>
              </a:ext>
            </a:extLst>
          </p:cNvPr>
          <p:cNvSpPr txBox="1">
            <a:spLocks/>
          </p:cNvSpPr>
          <p:nvPr/>
        </p:nvSpPr>
        <p:spPr>
          <a:xfrm>
            <a:off x="4373031" y="4465043"/>
            <a:ext cx="3461403" cy="2038452"/>
          </a:xfrm>
          <a:prstGeom prst="rect">
            <a:avLst/>
          </a:prstGeom>
          <a:solidFill>
            <a:schemeClr val="accent1"/>
          </a:solidFill>
          <a:ln>
            <a:solidFill>
              <a:schemeClr val="tx1"/>
            </a:solidFill>
          </a:ln>
        </p:spPr>
        <p:txBody>
          <a:bodyPr vert="horz" lIns="91440" tIns="45720" rIns="91440" bIns="45720" rtlCol="0" anchor="ctr" anchorCtr="0">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chemeClr val="tx1"/>
                </a:solidFill>
              </a:rPr>
              <a:t>City Council Approves Preliminary Levy on September 21</a:t>
            </a:r>
          </a:p>
        </p:txBody>
      </p:sp>
      <p:cxnSp>
        <p:nvCxnSpPr>
          <p:cNvPr id="16" name="Straight Arrow Connector 15">
            <a:extLst>
              <a:ext uri="{FF2B5EF4-FFF2-40B4-BE49-F238E27FC236}">
                <a16:creationId xmlns:a16="http://schemas.microsoft.com/office/drawing/2014/main" id="{9E9109A9-5E5A-CF0F-15DF-84C4A2A9C717}"/>
              </a:ext>
              <a:ext uri="{C183D7F6-B498-43B3-948B-1728B52AA6E4}">
                <adec:decorative xmlns:adec="http://schemas.microsoft.com/office/drawing/2017/decorative" val="1"/>
              </a:ext>
            </a:extLst>
          </p:cNvPr>
          <p:cNvCxnSpPr>
            <a:cxnSpLocks/>
          </p:cNvCxnSpPr>
          <p:nvPr/>
        </p:nvCxnSpPr>
        <p:spPr>
          <a:xfrm>
            <a:off x="7960953" y="5484269"/>
            <a:ext cx="31051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8094338B-3A4F-8C30-426E-0C5389D22692}"/>
              </a:ext>
            </a:extLst>
          </p:cNvPr>
          <p:cNvSpPr txBox="1">
            <a:spLocks/>
          </p:cNvSpPr>
          <p:nvPr/>
        </p:nvSpPr>
        <p:spPr>
          <a:xfrm>
            <a:off x="8378063" y="4465043"/>
            <a:ext cx="3461403" cy="2038452"/>
          </a:xfrm>
          <a:prstGeom prst="rect">
            <a:avLst/>
          </a:prstGeom>
          <a:solidFill>
            <a:schemeClr val="accent1"/>
          </a:solidFill>
          <a:ln>
            <a:solidFill>
              <a:schemeClr val="tx1"/>
            </a:solidFill>
          </a:ln>
        </p:spPr>
        <p:txBody>
          <a:bodyPr vert="horz" lIns="91440" tIns="45720" rIns="91440" bIns="45720" rtlCol="0" anchor="ctr" anchorCtr="0">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chemeClr val="tx1"/>
                </a:solidFill>
              </a:rPr>
              <a:t>Budget Hearing and Adoption on December 7</a:t>
            </a:r>
          </a:p>
        </p:txBody>
      </p:sp>
      <p:sp>
        <p:nvSpPr>
          <p:cNvPr id="5" name="Slide Number Placeholder 4">
            <a:extLst>
              <a:ext uri="{FF2B5EF4-FFF2-40B4-BE49-F238E27FC236}">
                <a16:creationId xmlns:a16="http://schemas.microsoft.com/office/drawing/2014/main" id="{390973FA-64B5-223A-8993-C17E9DE31F4B}"/>
              </a:ext>
            </a:extLst>
          </p:cNvPr>
          <p:cNvSpPr>
            <a:spLocks noGrp="1"/>
          </p:cNvSpPr>
          <p:nvPr>
            <p:ph type="sldNum" sz="quarter" idx="4"/>
          </p:nvPr>
        </p:nvSpPr>
        <p:spPr/>
        <p:txBody>
          <a:bodyPr/>
          <a:lstStyle/>
          <a:p>
            <a:r>
              <a:rPr lang="en-US"/>
              <a:t>SLIDE </a:t>
            </a:r>
            <a:fld id="{E90C2CD0-D60D-874B-BB33-61B725BD8CD4}" type="slidenum">
              <a:rPr lang="en-US" smtClean="0"/>
              <a:pPr/>
              <a:t>4</a:t>
            </a:fld>
            <a:endParaRPr lang="en-US"/>
          </a:p>
        </p:txBody>
      </p:sp>
    </p:spTree>
    <p:extLst>
      <p:ext uri="{BB962C8B-B14F-4D97-AF65-F5344CB8AC3E}">
        <p14:creationId xmlns:p14="http://schemas.microsoft.com/office/powerpoint/2010/main" val="4190852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E922-52BF-B5CE-1B70-69E422A0BE48}"/>
            </a:ext>
          </a:extLst>
        </p:cNvPr>
        <p:cNvGrpSpPr/>
        <p:nvPr/>
      </p:nvGrpSpPr>
      <p:grpSpPr>
        <a:xfrm>
          <a:off x="0" y="0"/>
          <a:ext cx="0" cy="0"/>
          <a:chOff x="0" y="0"/>
          <a:chExt cx="0" cy="0"/>
        </a:xfrm>
      </p:grpSpPr>
      <p:pic>
        <p:nvPicPr>
          <p:cNvPr id="8" name="Content Placeholder 7" descr="Logo for the City of Rochester, MN">
            <a:extLst>
              <a:ext uri="{FF2B5EF4-FFF2-40B4-BE49-F238E27FC236}">
                <a16:creationId xmlns:a16="http://schemas.microsoft.com/office/drawing/2014/main" id="{8FF3CD66-079A-0356-F1FB-8114B781DA3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0" y="0"/>
            <a:ext cx="4823209" cy="2480225"/>
          </a:xfrm>
          <a:prstGeom prst="rect">
            <a:avLst/>
          </a:prstGeom>
        </p:spPr>
      </p:pic>
      <p:sp>
        <p:nvSpPr>
          <p:cNvPr id="2" name="Title 1">
            <a:extLst>
              <a:ext uri="{FF2B5EF4-FFF2-40B4-BE49-F238E27FC236}">
                <a16:creationId xmlns:a16="http://schemas.microsoft.com/office/drawing/2014/main" id="{F08480AD-D85B-E346-B0A2-A2A0D57BC8DA}"/>
              </a:ext>
            </a:extLst>
          </p:cNvPr>
          <p:cNvSpPr>
            <a:spLocks noGrp="1"/>
          </p:cNvSpPr>
          <p:nvPr>
            <p:ph type="title"/>
          </p:nvPr>
        </p:nvSpPr>
        <p:spPr>
          <a:xfrm>
            <a:off x="574892" y="2800952"/>
            <a:ext cx="4710435" cy="1872277"/>
          </a:xfrm>
        </p:spPr>
        <p:txBody>
          <a:bodyPr>
            <a:normAutofit fontScale="90000"/>
          </a:bodyPr>
          <a:lstStyle/>
          <a:p>
            <a:pPr algn="ctr"/>
            <a:r>
              <a:rPr lang="en-US"/>
              <a:t>2027 Supplemental Budget Process</a:t>
            </a:r>
          </a:p>
        </p:txBody>
      </p:sp>
      <p:sp>
        <p:nvSpPr>
          <p:cNvPr id="4" name="Content Placeholder 3">
            <a:extLst>
              <a:ext uri="{FF2B5EF4-FFF2-40B4-BE49-F238E27FC236}">
                <a16:creationId xmlns:a16="http://schemas.microsoft.com/office/drawing/2014/main" id="{BC0A1DB7-7A32-E96B-1D2C-06406D06B155}"/>
              </a:ext>
            </a:extLst>
          </p:cNvPr>
          <p:cNvSpPr>
            <a:spLocks noGrp="1"/>
          </p:cNvSpPr>
          <p:nvPr>
            <p:ph sz="quarter" idx="4"/>
          </p:nvPr>
        </p:nvSpPr>
        <p:spPr>
          <a:xfrm>
            <a:off x="5747446" y="1682906"/>
            <a:ext cx="5723661" cy="3778181"/>
          </a:xfrm>
        </p:spPr>
        <p:txBody>
          <a:bodyPr>
            <a:normAutofit/>
          </a:bodyPr>
          <a:lstStyle/>
          <a:p>
            <a:r>
              <a:rPr lang="en-US">
                <a:solidFill>
                  <a:schemeClr val="tx2"/>
                </a:solidFill>
              </a:rPr>
              <a:t>Focuses on Revisions only for Significant, Known, or Close Estimates</a:t>
            </a:r>
          </a:p>
          <a:p>
            <a:r>
              <a:rPr lang="en-US">
                <a:solidFill>
                  <a:schemeClr val="tx2"/>
                </a:solidFill>
              </a:rPr>
              <a:t>Supplemental Budget Requests are Reviewed</a:t>
            </a:r>
          </a:p>
          <a:p>
            <a:r>
              <a:rPr lang="en-US">
                <a:solidFill>
                  <a:schemeClr val="tx2"/>
                </a:solidFill>
              </a:rPr>
              <a:t>No New 2027 Decision Packages</a:t>
            </a:r>
          </a:p>
          <a:p>
            <a:r>
              <a:rPr lang="en-US">
                <a:solidFill>
                  <a:schemeClr val="tx2"/>
                </a:solidFill>
              </a:rPr>
              <a:t>Six Year CIP Not Updated</a:t>
            </a:r>
          </a:p>
        </p:txBody>
      </p:sp>
      <p:sp>
        <p:nvSpPr>
          <p:cNvPr id="5" name="Footer Placeholder 4">
            <a:extLst>
              <a:ext uri="{FF2B5EF4-FFF2-40B4-BE49-F238E27FC236}">
                <a16:creationId xmlns:a16="http://schemas.microsoft.com/office/drawing/2014/main" id="{CE25B44D-E35E-55B6-B93F-4F7F9D7F32B8}"/>
              </a:ext>
            </a:extLst>
          </p:cNvPr>
          <p:cNvSpPr>
            <a:spLocks noGrp="1"/>
          </p:cNvSpPr>
          <p:nvPr>
            <p:ph type="ftr" sz="quarter" idx="11"/>
          </p:nvPr>
        </p:nvSpPr>
        <p:spPr/>
        <p:txBody>
          <a:bodyPr/>
          <a:lstStyle/>
          <a:p>
            <a:r>
              <a:rPr lang="en-US"/>
              <a:t>rochestermn.gov</a:t>
            </a:r>
          </a:p>
        </p:txBody>
      </p:sp>
      <p:sp>
        <p:nvSpPr>
          <p:cNvPr id="6" name="Slide Number Placeholder 5">
            <a:extLst>
              <a:ext uri="{FF2B5EF4-FFF2-40B4-BE49-F238E27FC236}">
                <a16:creationId xmlns:a16="http://schemas.microsoft.com/office/drawing/2014/main" id="{CA3E7B89-B5CC-757F-283A-7CF99DF126C1}"/>
              </a:ext>
            </a:extLst>
          </p:cNvPr>
          <p:cNvSpPr>
            <a:spLocks noGrp="1"/>
          </p:cNvSpPr>
          <p:nvPr>
            <p:ph type="sldNum" sz="quarter" idx="10"/>
          </p:nvPr>
        </p:nvSpPr>
        <p:spPr/>
        <p:txBody>
          <a:bodyPr/>
          <a:lstStyle/>
          <a:p>
            <a:r>
              <a:rPr lang="en-US"/>
              <a:t>SLIDE </a:t>
            </a:r>
            <a:fld id="{E90C2CD0-D60D-874B-BB33-61B725BD8CD4}" type="slidenum">
              <a:rPr lang="en-US" smtClean="0"/>
              <a:pPr/>
              <a:t>5</a:t>
            </a:fld>
            <a:endParaRPr lang="en-US"/>
          </a:p>
        </p:txBody>
      </p:sp>
    </p:spTree>
    <p:extLst>
      <p:ext uri="{BB962C8B-B14F-4D97-AF65-F5344CB8AC3E}">
        <p14:creationId xmlns:p14="http://schemas.microsoft.com/office/powerpoint/2010/main" val="3456224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CBF08-4B54-79AE-7920-F20DF4643334}"/>
              </a:ext>
            </a:extLst>
          </p:cNvPr>
          <p:cNvSpPr>
            <a:spLocks noGrp="1"/>
          </p:cNvSpPr>
          <p:nvPr>
            <p:ph type="title"/>
          </p:nvPr>
        </p:nvSpPr>
        <p:spPr>
          <a:xfrm>
            <a:off x="1277943" y="362240"/>
            <a:ext cx="10612582" cy="1325563"/>
          </a:xfrm>
        </p:spPr>
        <p:txBody>
          <a:bodyPr/>
          <a:lstStyle/>
          <a:p>
            <a:r>
              <a:rPr lang="en-US"/>
              <a:t>2027 Recommended         Supplemental Budget</a:t>
            </a:r>
          </a:p>
        </p:txBody>
      </p:sp>
      <p:sp>
        <p:nvSpPr>
          <p:cNvPr id="3" name="Content Placeholder 2">
            <a:extLst>
              <a:ext uri="{FF2B5EF4-FFF2-40B4-BE49-F238E27FC236}">
                <a16:creationId xmlns:a16="http://schemas.microsoft.com/office/drawing/2014/main" id="{FBBFC59D-7879-9E23-D9DA-422596D26B29}"/>
              </a:ext>
            </a:extLst>
          </p:cNvPr>
          <p:cNvSpPr>
            <a:spLocks noGrp="1"/>
          </p:cNvSpPr>
          <p:nvPr>
            <p:ph idx="1"/>
          </p:nvPr>
        </p:nvSpPr>
        <p:spPr>
          <a:xfrm>
            <a:off x="40248" y="2235780"/>
            <a:ext cx="3006584" cy="2836997"/>
          </a:xfrm>
          <a:solidFill>
            <a:schemeClr val="accent1"/>
          </a:solidFill>
          <a:ln>
            <a:solidFill>
              <a:schemeClr val="tx2"/>
            </a:solidFill>
          </a:ln>
        </p:spPr>
        <p:txBody>
          <a:bodyPr>
            <a:normAutofit/>
          </a:bodyPr>
          <a:lstStyle/>
          <a:p>
            <a:pPr marL="0" indent="0" algn="ctr">
              <a:buNone/>
            </a:pPr>
            <a:r>
              <a:rPr lang="en-US" sz="2200">
                <a:solidFill>
                  <a:schemeClr val="tx1"/>
                </a:solidFill>
              </a:rPr>
              <a:t>The 2027 Tax Levy is currently $124,901,338 which represents a 5.59% increase from 2026</a:t>
            </a:r>
          </a:p>
        </p:txBody>
      </p:sp>
      <p:sp>
        <p:nvSpPr>
          <p:cNvPr id="14" name="Content Placeholder 2">
            <a:extLst>
              <a:ext uri="{FF2B5EF4-FFF2-40B4-BE49-F238E27FC236}">
                <a16:creationId xmlns:a16="http://schemas.microsoft.com/office/drawing/2014/main" id="{66725746-D1D8-BFA0-C7D1-53EAC5647D8C}"/>
              </a:ext>
            </a:extLst>
          </p:cNvPr>
          <p:cNvSpPr txBox="1">
            <a:spLocks/>
          </p:cNvSpPr>
          <p:nvPr/>
        </p:nvSpPr>
        <p:spPr>
          <a:xfrm>
            <a:off x="3088836" y="2235780"/>
            <a:ext cx="3046832" cy="2836997"/>
          </a:xfrm>
          <a:prstGeom prst="rect">
            <a:avLst/>
          </a:prstGeom>
          <a:solidFill>
            <a:schemeClr val="accent1"/>
          </a:solidFill>
          <a:ln>
            <a:solidFill>
              <a:schemeClr val="tx2"/>
            </a:solidFill>
          </a:ln>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a:solidFill>
                  <a:schemeClr val="tx1"/>
                </a:solidFill>
              </a:rPr>
              <a:t>The 2027 General Fund budget is currently $141,609,881 which represents a 2.94% increase from 2026</a:t>
            </a:r>
          </a:p>
        </p:txBody>
      </p:sp>
      <p:sp>
        <p:nvSpPr>
          <p:cNvPr id="15" name="Content Placeholder 2">
            <a:extLst>
              <a:ext uri="{FF2B5EF4-FFF2-40B4-BE49-F238E27FC236}">
                <a16:creationId xmlns:a16="http://schemas.microsoft.com/office/drawing/2014/main" id="{AF691B54-35FF-7454-35C6-5B5A3AC31F1A}"/>
              </a:ext>
            </a:extLst>
          </p:cNvPr>
          <p:cNvSpPr txBox="1">
            <a:spLocks/>
          </p:cNvSpPr>
          <p:nvPr/>
        </p:nvSpPr>
        <p:spPr>
          <a:xfrm>
            <a:off x="6177672" y="2235781"/>
            <a:ext cx="2885243" cy="2836997"/>
          </a:xfrm>
          <a:prstGeom prst="rect">
            <a:avLst/>
          </a:prstGeom>
          <a:solidFill>
            <a:schemeClr val="accent1"/>
          </a:solidFill>
          <a:ln>
            <a:solidFill>
              <a:schemeClr val="tx2"/>
            </a:solidFill>
          </a:ln>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200">
                <a:solidFill>
                  <a:schemeClr val="tx1"/>
                </a:solidFill>
              </a:rPr>
              <a:t>The Action Plan was reviewed at the February 23</a:t>
            </a:r>
            <a:r>
              <a:rPr lang="en-US" sz="2200" baseline="30000">
                <a:solidFill>
                  <a:schemeClr val="tx1"/>
                </a:solidFill>
              </a:rPr>
              <a:t>rd</a:t>
            </a:r>
            <a:r>
              <a:rPr lang="en-US" sz="2200">
                <a:solidFill>
                  <a:schemeClr val="tx1"/>
                </a:solidFill>
              </a:rPr>
              <a:t> Study Session.  The next update is on an August Study Session</a:t>
            </a:r>
          </a:p>
        </p:txBody>
      </p:sp>
      <p:sp>
        <p:nvSpPr>
          <p:cNvPr id="16" name="Content Placeholder 2">
            <a:extLst>
              <a:ext uri="{FF2B5EF4-FFF2-40B4-BE49-F238E27FC236}">
                <a16:creationId xmlns:a16="http://schemas.microsoft.com/office/drawing/2014/main" id="{6FB879AD-6BBE-678F-D507-3F26132F2C50}"/>
              </a:ext>
            </a:extLst>
          </p:cNvPr>
          <p:cNvSpPr txBox="1">
            <a:spLocks/>
          </p:cNvSpPr>
          <p:nvPr/>
        </p:nvSpPr>
        <p:spPr>
          <a:xfrm>
            <a:off x="9104919" y="2235781"/>
            <a:ext cx="3046833" cy="2836997"/>
          </a:xfrm>
          <a:prstGeom prst="rect">
            <a:avLst/>
          </a:prstGeom>
          <a:solidFill>
            <a:schemeClr val="accent1"/>
          </a:solidFill>
          <a:ln>
            <a:solidFill>
              <a:schemeClr val="tx2"/>
            </a:solidFill>
          </a:ln>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800" kern="1200">
                <a:solidFill>
                  <a:schemeClr val="accent3">
                    <a:lumMod val="50000"/>
                  </a:schemeClr>
                </a:solidFill>
                <a:latin typeface="+mn-lt"/>
                <a:ea typeface="+mn-ea"/>
                <a:cs typeface="+mn-cs"/>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400" kern="1200">
                <a:solidFill>
                  <a:schemeClr val="accent3">
                    <a:lumMod val="50000"/>
                  </a:schemeClr>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000" kern="1200">
                <a:solidFill>
                  <a:schemeClr val="accent3">
                    <a:lumMod val="50000"/>
                  </a:schemeClr>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accent3">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a:solidFill>
                  <a:schemeClr val="tx1"/>
                </a:solidFill>
              </a:rPr>
              <a:t>The 2027 Supplemental Budget Hearing and Adoption will be presented to City Council on December 7</a:t>
            </a:r>
          </a:p>
        </p:txBody>
      </p:sp>
      <p:sp>
        <p:nvSpPr>
          <p:cNvPr id="5" name="Slide Number Placeholder 4">
            <a:extLst>
              <a:ext uri="{FF2B5EF4-FFF2-40B4-BE49-F238E27FC236}">
                <a16:creationId xmlns:a16="http://schemas.microsoft.com/office/drawing/2014/main" id="{D59CDF48-39C7-463B-FC99-34CE878FB87B}"/>
              </a:ext>
            </a:extLst>
          </p:cNvPr>
          <p:cNvSpPr>
            <a:spLocks noGrp="1"/>
          </p:cNvSpPr>
          <p:nvPr>
            <p:ph type="sldNum" sz="quarter" idx="4"/>
          </p:nvPr>
        </p:nvSpPr>
        <p:spPr/>
        <p:txBody>
          <a:bodyPr/>
          <a:lstStyle/>
          <a:p>
            <a:r>
              <a:rPr lang="en-US"/>
              <a:t>SLIDE </a:t>
            </a:r>
            <a:fld id="{E90C2CD0-D60D-874B-BB33-61B725BD8CD4}" type="slidenum">
              <a:rPr lang="en-US" smtClean="0"/>
              <a:pPr/>
              <a:t>6</a:t>
            </a:fld>
            <a:endParaRPr lang="en-US"/>
          </a:p>
        </p:txBody>
      </p:sp>
    </p:spTree>
    <p:extLst>
      <p:ext uri="{BB962C8B-B14F-4D97-AF65-F5344CB8AC3E}">
        <p14:creationId xmlns:p14="http://schemas.microsoft.com/office/powerpoint/2010/main" val="179367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814D-D3E0-BE3F-539D-F2D37C52E795}"/>
              </a:ext>
            </a:extLst>
          </p:cNvPr>
          <p:cNvSpPr>
            <a:spLocks noGrp="1"/>
          </p:cNvSpPr>
          <p:nvPr>
            <p:ph type="title"/>
          </p:nvPr>
        </p:nvSpPr>
        <p:spPr>
          <a:xfrm>
            <a:off x="1049342" y="544802"/>
            <a:ext cx="10612583" cy="879042"/>
          </a:xfrm>
        </p:spPr>
        <p:txBody>
          <a:bodyPr/>
          <a:lstStyle/>
          <a:p>
            <a:r>
              <a:rPr lang="en-US"/>
              <a:t>2027 Preliminary Tax Levy</a:t>
            </a:r>
          </a:p>
        </p:txBody>
      </p:sp>
      <p:sp>
        <p:nvSpPr>
          <p:cNvPr id="3" name="Content Placeholder 2">
            <a:extLst>
              <a:ext uri="{FF2B5EF4-FFF2-40B4-BE49-F238E27FC236}">
                <a16:creationId xmlns:a16="http://schemas.microsoft.com/office/drawing/2014/main" id="{B8629B70-A737-DA13-9D64-9E7CDC3EA5F6}"/>
              </a:ext>
            </a:extLst>
          </p:cNvPr>
          <p:cNvSpPr>
            <a:spLocks noGrp="1"/>
          </p:cNvSpPr>
          <p:nvPr>
            <p:ph idx="1"/>
          </p:nvPr>
        </p:nvSpPr>
        <p:spPr>
          <a:xfrm>
            <a:off x="1251846" y="1530635"/>
            <a:ext cx="9139063" cy="4615723"/>
          </a:xfrm>
        </p:spPr>
        <p:txBody>
          <a:bodyPr vert="horz" lIns="91440" tIns="45720" rIns="91440" bIns="45720" rtlCol="0" anchor="t">
            <a:normAutofit/>
          </a:bodyPr>
          <a:lstStyle/>
          <a:p>
            <a:pPr>
              <a:lnSpc>
                <a:spcPct val="150000"/>
              </a:lnSpc>
            </a:pPr>
            <a:r>
              <a:rPr lang="en-US" sz="2400" b="1">
                <a:solidFill>
                  <a:schemeClr val="tx2"/>
                </a:solidFill>
              </a:rPr>
              <a:t>PRELIMINARY TAX LEVY IS $124,901,338           </a:t>
            </a:r>
          </a:p>
          <a:p>
            <a:pPr>
              <a:lnSpc>
                <a:spcPct val="150000"/>
              </a:lnSpc>
            </a:pPr>
            <a:r>
              <a:rPr lang="en-US" sz="2400" b="1">
                <a:solidFill>
                  <a:schemeClr val="tx2"/>
                </a:solidFill>
              </a:rPr>
              <a:t>5.59% INCREASE Compared to 2026</a:t>
            </a:r>
          </a:p>
          <a:p>
            <a:pPr marL="0" indent="0">
              <a:lnSpc>
                <a:spcPct val="150000"/>
              </a:lnSpc>
              <a:buNone/>
            </a:pPr>
            <a:endParaRPr lang="en-US" sz="1000" b="1">
              <a:solidFill>
                <a:schemeClr val="tx2"/>
              </a:solidFill>
            </a:endParaRPr>
          </a:p>
          <a:p>
            <a:pPr marL="0" indent="0">
              <a:lnSpc>
                <a:spcPct val="150000"/>
              </a:lnSpc>
              <a:buNone/>
            </a:pPr>
            <a:r>
              <a:rPr lang="en-US" sz="2400" b="1">
                <a:solidFill>
                  <a:schemeClr val="tx2"/>
                </a:solidFill>
              </a:rPr>
              <a:t>These numbers do not reflect the pending Council decision items, which include: </a:t>
            </a:r>
          </a:p>
          <a:p>
            <a:pPr lvl="1">
              <a:lnSpc>
                <a:spcPct val="150000"/>
              </a:lnSpc>
            </a:pPr>
            <a:r>
              <a:rPr lang="en-US" sz="2000" b="1">
                <a:solidFill>
                  <a:schemeClr val="tx2"/>
                </a:solidFill>
              </a:rPr>
              <a:t>Local Government Aid impact to street reconstruction</a:t>
            </a:r>
          </a:p>
          <a:p>
            <a:pPr lvl="1">
              <a:lnSpc>
                <a:spcPct val="150000"/>
              </a:lnSpc>
            </a:pPr>
            <a:r>
              <a:rPr lang="en-US" sz="2000" b="1">
                <a:solidFill>
                  <a:schemeClr val="tx2"/>
                </a:solidFill>
              </a:rPr>
              <a:t>Credit card fee considerations</a:t>
            </a:r>
          </a:p>
          <a:p>
            <a:pPr>
              <a:lnSpc>
                <a:spcPct val="150000"/>
              </a:lnSpc>
            </a:pPr>
            <a:endParaRPr lang="en-US">
              <a:solidFill>
                <a:srgbClr val="445868"/>
              </a:solidFill>
              <a:cs typeface="Arial"/>
            </a:endParaRPr>
          </a:p>
        </p:txBody>
      </p:sp>
      <p:sp>
        <p:nvSpPr>
          <p:cNvPr id="14" name="Slide Number Placeholder 13">
            <a:extLst>
              <a:ext uri="{FF2B5EF4-FFF2-40B4-BE49-F238E27FC236}">
                <a16:creationId xmlns:a16="http://schemas.microsoft.com/office/drawing/2014/main" id="{FA376872-3D17-5185-65F2-FA9C902EC454}"/>
              </a:ext>
            </a:extLst>
          </p:cNvPr>
          <p:cNvSpPr>
            <a:spLocks noGrp="1"/>
          </p:cNvSpPr>
          <p:nvPr>
            <p:ph type="sldNum" sz="quarter" idx="4"/>
          </p:nvPr>
        </p:nvSpPr>
        <p:spPr/>
        <p:txBody>
          <a:bodyPr/>
          <a:lstStyle/>
          <a:p>
            <a:r>
              <a:rPr lang="en-US"/>
              <a:t>SLIDE </a:t>
            </a:r>
            <a:fld id="{E90C2CD0-D60D-874B-BB33-61B725BD8CD4}" type="slidenum">
              <a:rPr lang="en-US" smtClean="0"/>
              <a:pPr/>
              <a:t>7</a:t>
            </a:fld>
            <a:endParaRPr lang="en-US"/>
          </a:p>
        </p:txBody>
      </p:sp>
    </p:spTree>
    <p:extLst>
      <p:ext uri="{BB962C8B-B14F-4D97-AF65-F5344CB8AC3E}">
        <p14:creationId xmlns:p14="http://schemas.microsoft.com/office/powerpoint/2010/main" val="2729934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04677-625B-13A5-848D-7AF7C911F684}"/>
              </a:ext>
            </a:extLst>
          </p:cNvPr>
          <p:cNvSpPr>
            <a:spLocks noGrp="1"/>
          </p:cNvSpPr>
          <p:nvPr>
            <p:ph type="title"/>
          </p:nvPr>
        </p:nvSpPr>
        <p:spPr>
          <a:xfrm>
            <a:off x="1149927" y="365125"/>
            <a:ext cx="8954194" cy="1325563"/>
          </a:xfrm>
        </p:spPr>
        <p:txBody>
          <a:bodyPr/>
          <a:lstStyle/>
          <a:p>
            <a:r>
              <a:rPr lang="en-US"/>
              <a:t>2027 Supplemental Budget </a:t>
            </a:r>
          </a:p>
        </p:txBody>
      </p:sp>
      <p:sp>
        <p:nvSpPr>
          <p:cNvPr id="3" name="Content Placeholder 2">
            <a:extLst>
              <a:ext uri="{FF2B5EF4-FFF2-40B4-BE49-F238E27FC236}">
                <a16:creationId xmlns:a16="http://schemas.microsoft.com/office/drawing/2014/main" id="{FA5C3621-F2B7-35A5-C24A-376B2DB2BAD8}"/>
              </a:ext>
            </a:extLst>
          </p:cNvPr>
          <p:cNvSpPr>
            <a:spLocks noGrp="1"/>
          </p:cNvSpPr>
          <p:nvPr>
            <p:ph idx="1"/>
          </p:nvPr>
        </p:nvSpPr>
        <p:spPr>
          <a:xfrm>
            <a:off x="1149926" y="2141537"/>
            <a:ext cx="10612583" cy="4351338"/>
          </a:xfrm>
        </p:spPr>
        <p:txBody>
          <a:bodyPr>
            <a:normAutofit/>
          </a:bodyPr>
          <a:lstStyle/>
          <a:p>
            <a:pPr marL="0" indent="0">
              <a:buNone/>
            </a:pPr>
            <a:r>
              <a:rPr lang="en-US">
                <a:solidFill>
                  <a:schemeClr val="tx2"/>
                </a:solidFill>
              </a:rPr>
              <a:t>Items previously approved through Council which included the estimated 7.40% Tax Levy Increase:</a:t>
            </a:r>
          </a:p>
          <a:p>
            <a:pPr marL="0" indent="0">
              <a:buNone/>
            </a:pPr>
            <a:endParaRPr lang="en-US" sz="1400">
              <a:solidFill>
                <a:schemeClr val="tx2"/>
              </a:solidFill>
            </a:endParaRPr>
          </a:p>
          <a:p>
            <a:r>
              <a:rPr lang="en-US">
                <a:solidFill>
                  <a:schemeClr val="tx2"/>
                </a:solidFill>
              </a:rPr>
              <a:t>Health Insurance set at 4% </a:t>
            </a:r>
          </a:p>
          <a:p>
            <a:r>
              <a:rPr lang="en-US">
                <a:solidFill>
                  <a:schemeClr val="tx2"/>
                </a:solidFill>
              </a:rPr>
              <a:t>Dental Insurance set at 1.5%</a:t>
            </a:r>
          </a:p>
          <a:p>
            <a:r>
              <a:rPr lang="en-US">
                <a:solidFill>
                  <a:schemeClr val="tx2"/>
                </a:solidFill>
              </a:rPr>
              <a:t>In Lieu left at 2% for Parking, Storm and Sewer</a:t>
            </a:r>
          </a:p>
        </p:txBody>
      </p:sp>
      <p:sp>
        <p:nvSpPr>
          <p:cNvPr id="4" name="Slide Number Placeholder 3">
            <a:extLst>
              <a:ext uri="{FF2B5EF4-FFF2-40B4-BE49-F238E27FC236}">
                <a16:creationId xmlns:a16="http://schemas.microsoft.com/office/drawing/2014/main" id="{8379C82C-95A3-6FF7-DEB8-C1CB0CE030BA}"/>
              </a:ext>
            </a:extLst>
          </p:cNvPr>
          <p:cNvSpPr>
            <a:spLocks noGrp="1"/>
          </p:cNvSpPr>
          <p:nvPr>
            <p:ph type="sldNum" sz="quarter" idx="4"/>
          </p:nvPr>
        </p:nvSpPr>
        <p:spPr/>
        <p:txBody>
          <a:bodyPr/>
          <a:lstStyle/>
          <a:p>
            <a:r>
              <a:rPr lang="en-US"/>
              <a:t>SLIDE </a:t>
            </a:r>
            <a:fld id="{E90C2CD0-D60D-874B-BB33-61B725BD8CD4}" type="slidenum">
              <a:rPr lang="en-US" smtClean="0"/>
              <a:pPr/>
              <a:t>8</a:t>
            </a:fld>
            <a:endParaRPr lang="en-US"/>
          </a:p>
        </p:txBody>
      </p:sp>
    </p:spTree>
    <p:extLst>
      <p:ext uri="{BB962C8B-B14F-4D97-AF65-F5344CB8AC3E}">
        <p14:creationId xmlns:p14="http://schemas.microsoft.com/office/powerpoint/2010/main" val="3368473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6A358-916B-19EC-1D63-072FF3D984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F3E8D0-720A-A469-1C73-A7107322CF2B}"/>
              </a:ext>
            </a:extLst>
          </p:cNvPr>
          <p:cNvSpPr>
            <a:spLocks noGrp="1"/>
          </p:cNvSpPr>
          <p:nvPr>
            <p:ph type="title"/>
          </p:nvPr>
        </p:nvSpPr>
        <p:spPr/>
        <p:txBody>
          <a:bodyPr/>
          <a:lstStyle/>
          <a:p>
            <a:r>
              <a:rPr lang="en-US"/>
              <a:t>2027 Recommended Supplemental Budget Includes:</a:t>
            </a:r>
          </a:p>
        </p:txBody>
      </p:sp>
      <p:sp>
        <p:nvSpPr>
          <p:cNvPr id="3" name="Content Placeholder 2">
            <a:extLst>
              <a:ext uri="{FF2B5EF4-FFF2-40B4-BE49-F238E27FC236}">
                <a16:creationId xmlns:a16="http://schemas.microsoft.com/office/drawing/2014/main" id="{B829DA50-E803-D5A3-C046-58E2B5F87719}"/>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a:solidFill>
                  <a:schemeClr val="tx2"/>
                </a:solidFill>
              </a:rPr>
              <a:t>Items included in the recommended budget:</a:t>
            </a:r>
          </a:p>
          <a:p>
            <a:r>
              <a:rPr lang="en-US">
                <a:solidFill>
                  <a:schemeClr val="tx2"/>
                </a:solidFill>
              </a:rPr>
              <a:t>The Golf Tax Levy on operations is set at $150k</a:t>
            </a:r>
          </a:p>
          <a:p>
            <a:r>
              <a:rPr lang="en-US">
                <a:solidFill>
                  <a:schemeClr val="tx2"/>
                </a:solidFill>
              </a:rPr>
              <a:t>3% increase to all temp salaries to match the 2027 General Wage Increase (GWI)</a:t>
            </a:r>
          </a:p>
          <a:p>
            <a:r>
              <a:rPr lang="en-US">
                <a:solidFill>
                  <a:schemeClr val="tx2"/>
                </a:solidFill>
              </a:rPr>
              <a:t>Heartland training facility</a:t>
            </a:r>
          </a:p>
          <a:p>
            <a:r>
              <a:rPr lang="en-US">
                <a:solidFill>
                  <a:schemeClr val="tx2"/>
                </a:solidFill>
              </a:rPr>
              <a:t>Assistant City Attorney II </a:t>
            </a:r>
          </a:p>
          <a:p>
            <a:r>
              <a:rPr lang="en-US">
                <a:solidFill>
                  <a:schemeClr val="tx2"/>
                </a:solidFill>
              </a:rPr>
              <a:t>Building Automation Specialist &amp; Facilities Supervisor - Energy savings</a:t>
            </a:r>
          </a:p>
          <a:p>
            <a:r>
              <a:rPr lang="en-US">
                <a:solidFill>
                  <a:schemeClr val="tx2"/>
                </a:solidFill>
              </a:rPr>
              <a:t>Two police officer position request transitioned into one police officer and one Community Outreach Specialist focused on supporting people experiencing homelessness</a:t>
            </a:r>
            <a:endParaRPr lang="en-US">
              <a:solidFill>
                <a:schemeClr val="tx2"/>
              </a:solidFill>
              <a:cs typeface="Arial"/>
            </a:endParaRPr>
          </a:p>
        </p:txBody>
      </p:sp>
      <p:sp>
        <p:nvSpPr>
          <p:cNvPr id="4" name="Slide Number Placeholder 3">
            <a:extLst>
              <a:ext uri="{FF2B5EF4-FFF2-40B4-BE49-F238E27FC236}">
                <a16:creationId xmlns:a16="http://schemas.microsoft.com/office/drawing/2014/main" id="{414464C5-EFEA-8587-85A7-3FA2AF20D212}"/>
              </a:ext>
            </a:extLst>
          </p:cNvPr>
          <p:cNvSpPr>
            <a:spLocks noGrp="1"/>
          </p:cNvSpPr>
          <p:nvPr>
            <p:ph type="sldNum" sz="quarter" idx="4"/>
          </p:nvPr>
        </p:nvSpPr>
        <p:spPr/>
        <p:txBody>
          <a:bodyPr/>
          <a:lstStyle/>
          <a:p>
            <a:r>
              <a:rPr lang="en-US"/>
              <a:t>SLIDE </a:t>
            </a:r>
            <a:fld id="{E90C2CD0-D60D-874B-BB33-61B725BD8CD4}" type="slidenum">
              <a:rPr lang="en-US" smtClean="0"/>
              <a:pPr/>
              <a:t>9</a:t>
            </a:fld>
            <a:endParaRPr lang="en-US"/>
          </a:p>
        </p:txBody>
      </p:sp>
    </p:spTree>
    <p:extLst>
      <p:ext uri="{BB962C8B-B14F-4D97-AF65-F5344CB8AC3E}">
        <p14:creationId xmlns:p14="http://schemas.microsoft.com/office/powerpoint/2010/main" val="52200503"/>
      </p:ext>
    </p:extLst>
  </p:cSld>
  <p:clrMapOvr>
    <a:masterClrMapping/>
  </p:clrMapOvr>
</p:sld>
</file>

<file path=ppt/theme/theme1.xml><?xml version="1.0" encoding="utf-8"?>
<a:theme xmlns:a="http://schemas.openxmlformats.org/drawingml/2006/main" name="1_COR2026_covers">
  <a:themeElements>
    <a:clrScheme name="COR2026">
      <a:dk1>
        <a:srgbClr val="000000"/>
      </a:dk1>
      <a:lt1>
        <a:srgbClr val="FFFFFF"/>
      </a:lt1>
      <a:dk2>
        <a:srgbClr val="005970"/>
      </a:dk2>
      <a:lt2>
        <a:srgbClr val="FEFFFF"/>
      </a:lt2>
      <a:accent1>
        <a:srgbClr val="66B2C3"/>
      </a:accent1>
      <a:accent2>
        <a:srgbClr val="E5D67D"/>
      </a:accent2>
      <a:accent3>
        <a:srgbClr val="9BAEBD"/>
      </a:accent3>
      <a:accent4>
        <a:srgbClr val="833178"/>
      </a:accent4>
      <a:accent5>
        <a:srgbClr val="253546"/>
      </a:accent5>
      <a:accent6>
        <a:srgbClr val="F05B5E"/>
      </a:accent6>
      <a:hlink>
        <a:srgbClr val="0432FF"/>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9" id="{54322728-BCDF-DF4A-ACC1-4EC252B3B0E8}" vid="{301725A2-363A-E54F-A022-042D0ACFFE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A81FE3EEB8CA204A8DFD55C4B6B5A144" ma:contentTypeVersion="3" ma:contentTypeDescription="Create a new document." ma:contentTypeScope="" ma:versionID="8d6bc418d7def89b13f40f9ee10ef293">
  <xsd:schema xmlns:xsd="http://www.w3.org/2001/XMLSchema" xmlns:xs="http://www.w3.org/2001/XMLSchema" xmlns:p="http://schemas.microsoft.com/office/2006/metadata/properties" xmlns:ns2="d4fa17b7-6c2f-492f-8c38-4a349b551146" xmlns:ns3="5a6507a4-8802-4e74-930f-182946e78050" targetNamespace="http://schemas.microsoft.com/office/2006/metadata/properties" ma:root="true" ma:fieldsID="38bf3eb26a8b63fb9f9dc9561ce1e30b" ns2:_="" ns3:_="">
    <xsd:import namespace="d4fa17b7-6c2f-492f-8c38-4a349b551146"/>
    <xsd:import namespace="5a6507a4-8802-4e74-930f-182946e78050"/>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fa17b7-6c2f-492f-8c38-4a349b55114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5a6507a4-8802-4e74-930f-182946e7805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d4fa17b7-6c2f-492f-8c38-4a349b551146">6Q3RFNEZPTS3-1122035656-41</_dlc_DocId>
    <_dlc_DocIdUrl xmlns="d4fa17b7-6c2f-492f-8c38-4a349b551146">
      <Url>https://rochmnus.sharepoint.com/sites/Enterprise/_layouts/15/DocIdRedir.aspx?ID=6Q3RFNEZPTS3-1122035656-41</Url>
      <Description>6Q3RFNEZPTS3-1122035656-41</Description>
    </_dlc_DocIdUrl>
  </documentManagement>
</p:properties>
</file>

<file path=customXml/itemProps1.xml><?xml version="1.0" encoding="utf-8"?>
<ds:datastoreItem xmlns:ds="http://schemas.openxmlformats.org/officeDocument/2006/customXml" ds:itemID="{988CCC95-3DC1-4FC5-B706-E64FEF961884}">
  <ds:schemaRefs>
    <ds:schemaRef ds:uri="http://schemas.microsoft.com/sharepoint/events"/>
  </ds:schemaRefs>
</ds:datastoreItem>
</file>

<file path=customXml/itemProps2.xml><?xml version="1.0" encoding="utf-8"?>
<ds:datastoreItem xmlns:ds="http://schemas.openxmlformats.org/officeDocument/2006/customXml" ds:itemID="{6E3D511A-7035-4C00-AAC6-43076B7B811D}">
  <ds:schemaRefs>
    <ds:schemaRef ds:uri="5a6507a4-8802-4e74-930f-182946e78050"/>
    <ds:schemaRef ds:uri="d4fa17b7-6c2f-492f-8c38-4a349b5511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925A0FC-0446-4012-86E2-CFDF4DB2F636}">
  <ds:schemaRefs>
    <ds:schemaRef ds:uri="http://schemas.microsoft.com/sharepoint/v3/contenttype/forms"/>
  </ds:schemaRefs>
</ds:datastoreItem>
</file>

<file path=customXml/itemProps4.xml><?xml version="1.0" encoding="utf-8"?>
<ds:datastoreItem xmlns:ds="http://schemas.openxmlformats.org/officeDocument/2006/customXml" ds:itemID="{0EFFAC9C-42D3-4572-9531-E41FBCDAD245}">
  <ds:schemaRefs>
    <ds:schemaRef ds:uri="5a6507a4-8802-4e74-930f-182946e78050"/>
    <ds:schemaRef ds:uri="d4fa17b7-6c2f-492f-8c38-4a349b5511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Finance_ADA_PPT_template</Template>
  <TotalTime>33</TotalTime>
  <Words>1803</Words>
  <Application>Microsoft Office PowerPoint</Application>
  <PresentationFormat>Widescreen</PresentationFormat>
  <Paragraphs>358</Paragraphs>
  <Slides>26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Aptos</vt:lpstr>
      <vt:lpstr>Arial</vt:lpstr>
      <vt:lpstr>Calibri</vt:lpstr>
      <vt:lpstr>1_COR2026_covers</vt:lpstr>
      <vt:lpstr>2027 Recommended Supplemental Budget </vt:lpstr>
      <vt:lpstr>Policy Considerations</vt:lpstr>
      <vt:lpstr>Priorities &amp; Principles</vt:lpstr>
      <vt:lpstr>2027 Supplemental Budget Timeline</vt:lpstr>
      <vt:lpstr>2027 Supplemental Budget Process</vt:lpstr>
      <vt:lpstr>2027 Recommended         Supplemental Budget</vt:lpstr>
      <vt:lpstr>2027 Preliminary Tax Levy</vt:lpstr>
      <vt:lpstr>2027 Supplemental Budget </vt:lpstr>
      <vt:lpstr>2027 Recommended Supplemental Budget Includes:</vt:lpstr>
      <vt:lpstr>2027 Fund Reliance on Tax Levy</vt:lpstr>
      <vt:lpstr>Breaking Down the Levy Increase</vt:lpstr>
      <vt:lpstr>Preliminary Estimated Market Value</vt:lpstr>
      <vt:lpstr>TIF Anticipated Decertification 2027</vt:lpstr>
      <vt:lpstr>Holistic Budget Stability Fund Support</vt:lpstr>
      <vt:lpstr>2027 Supplemental Budget Policy Considerations</vt:lpstr>
      <vt:lpstr>Policy Feedback Prior to Recommended Budget in August</vt:lpstr>
      <vt:lpstr>Additional Impacts to be Considered: Credit Card Expense</vt:lpstr>
      <vt:lpstr>Credit Card Actual and Budgeted Fees </vt:lpstr>
      <vt:lpstr>Local Government Aid (LGA) Since 2019</vt:lpstr>
      <vt:lpstr>Additional Impacts to be Considered:  2027 Local Government Aid (LGA)</vt:lpstr>
      <vt:lpstr>2027 LGA Impact to Bituminous Street Reconstruction CIP</vt:lpstr>
      <vt:lpstr>2027 LGA Recommendation</vt:lpstr>
      <vt:lpstr>Additional Impacts to be Considered</vt:lpstr>
      <vt:lpstr>2027 Decision Packages – Tax Levy vs Non-Tax Levy</vt:lpstr>
      <vt:lpstr>Closing Discussion</vt:lpstr>
      <vt:lpstr>DISCUSSIONS, QUESTIONS &amp; FEEBACK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 Duerr</dc:creator>
  <cp:lastModifiedBy>Josh Duerr</cp:lastModifiedBy>
  <cp:revision>4</cp:revision>
  <cp:lastPrinted>2026-06-30T21:23:45Z</cp:lastPrinted>
  <dcterms:created xsi:type="dcterms:W3CDTF">2026-06-05T14:50:52Z</dcterms:created>
  <dcterms:modified xsi:type="dcterms:W3CDTF">2026-07-07T13:41:37Z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0x010100A81FE3EEB8CA204A8DFD55C4B6B5A144</vt:lpwstr>
  </property>
  <property fmtid="{D5CDD505-2E9C-101B-9397-08002B2CF9AE}" pid="3" name="_dlc_DocIdItemGuid">
    <vt:lpwstr>7eba2cf7-1ef6-4e17-95c6-aabe5223a084</vt:lpwstr>
  </property>
</Properties>
</file>